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54" r:id="rId7"/>
    <p:sldMasterId id="214748366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Lst>
  <p:sldSz cy="10692000" cx="7560000"/>
  <p:notesSz cx="7560000" cy="10692000"/>
  <p:embeddedFontLst>
    <p:embeddedFont>
      <p:font typeface="Roboto"/>
      <p:regular r:id="rId44"/>
      <p:bold r:id="rId45"/>
      <p:italic r:id="rId46"/>
      <p:boldItalic r:id="rId47"/>
    </p:embeddedFont>
    <p:embeddedFont>
      <p:font typeface="Poppins"/>
      <p:regular r:id="rId48"/>
      <p:bold r:id="rId49"/>
      <p:italic r:id="rId50"/>
      <p:boldItalic r:id="rId51"/>
    </p:embeddedFont>
    <p:embeddedFont>
      <p:font typeface="Poppins Medium"/>
      <p:regular r:id="rId52"/>
      <p:bold r:id="rId53"/>
      <p:italic r:id="rId54"/>
      <p:boldItalic r:id="rId55"/>
    </p:embeddedFont>
    <p:embeddedFont>
      <p:font typeface="Ultra"/>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77">
          <p15:clr>
            <a:srgbClr val="747775"/>
          </p15:clr>
        </p15:guide>
      </p15:sldGuideLst>
    </p:ext>
    <p:ext uri="GoogleSlidesCustomDataVersion2">
      <go:slidesCustomData xmlns:go="http://customooxmlschemas.google.com/" r:id="rId57" roundtripDataSignature="AMtx7mhuzlxI8+cWhYGnsLu0GCzW14gr9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ionel Rebibo"/>
  <p:cmAuthor clrIdx="1" id="1" initials="" lastIdx="2" name="Caroline Jacquard Pria"/>
  <p:cmAuthor clrIdx="2" id="2" initials="" lastIdx="1" name="Tanya Denysenk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51DEBD-8FBD-4B4E-8B0C-FA3B4A29A0B3}">
  <a:tblStyle styleId="{6051DEBD-8FBD-4B4E-8B0C-FA3B4A29A0B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7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font" Target="fonts/Roboto-regular.fntdata"/><Relationship Id="rId43" Type="http://schemas.openxmlformats.org/officeDocument/2006/relationships/slide" Target="slides/slide34.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Poppins-regular.fntdata"/><Relationship Id="rId47" Type="http://schemas.openxmlformats.org/officeDocument/2006/relationships/font" Target="fonts/Roboto-boldItalic.fntdata"/><Relationship Id="rId49" Type="http://schemas.openxmlformats.org/officeDocument/2006/relationships/font" Target="fonts/Poppins-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Poppins-boldItalic.fntdata"/><Relationship Id="rId50" Type="http://schemas.openxmlformats.org/officeDocument/2006/relationships/font" Target="fonts/Poppins-italic.fntdata"/><Relationship Id="rId53" Type="http://schemas.openxmlformats.org/officeDocument/2006/relationships/font" Target="fonts/PoppinsMedium-bold.fntdata"/><Relationship Id="rId52" Type="http://schemas.openxmlformats.org/officeDocument/2006/relationships/font" Target="fonts/PoppinsMedium-regular.fntdata"/><Relationship Id="rId11" Type="http://schemas.openxmlformats.org/officeDocument/2006/relationships/slide" Target="slides/slide2.xml"/><Relationship Id="rId55" Type="http://schemas.openxmlformats.org/officeDocument/2006/relationships/font" Target="fonts/PoppinsMedium-boldItalic.fntdata"/><Relationship Id="rId10" Type="http://schemas.openxmlformats.org/officeDocument/2006/relationships/slide" Target="slides/slide1.xml"/><Relationship Id="rId54" Type="http://schemas.openxmlformats.org/officeDocument/2006/relationships/font" Target="fonts/PoppinsMedium-italic.fntdata"/><Relationship Id="rId13" Type="http://schemas.openxmlformats.org/officeDocument/2006/relationships/slide" Target="slides/slide4.xml"/><Relationship Id="rId57" Type="http://customschemas.google.com/relationships/presentationmetadata" Target="metadata"/><Relationship Id="rId12" Type="http://schemas.openxmlformats.org/officeDocument/2006/relationships/slide" Target="slides/slide3.xml"/><Relationship Id="rId56" Type="http://schemas.openxmlformats.org/officeDocument/2006/relationships/font" Target="fonts/Ultra-regular.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25T15:06:25.233">
    <p:pos x="6000" y="0"/>
    <p:text>can we adapt the colour/design of the "active vs passive" chart?</p:text>
    <p:extLst>
      <p:ext uri="{C676402C-5697-4E1C-873F-D02D1690AC5C}">
        <p15:threadingInfo timeZoneBias="0"/>
      </p:ext>
      <p:ext uri="http://customooxmlschemas.google.com/">
        <go:slidesCustomData xmlns:go="http://customooxmlschemas.google.com/" commentPostId="AAAA_BFv4oc"/>
      </p:ext>
    </p:extLst>
  </p:cm>
  <p:cm authorId="1" idx="1" dt="2023-10-25T14:19:41.202">
    <p:pos x="6000" y="0"/>
    <p:text>@tanyacaulfield974@gmail.com</p:text>
    <p:extLst>
      <p:ext uri="{C676402C-5697-4E1C-873F-D02D1690AC5C}">
        <p15:threadingInfo timeZoneBias="0">
          <p15:parentCm authorId="0" idx="1"/>
        </p15:threadingInfo>
      </p:ext>
      <p:ext uri="http://customooxmlschemas.google.com/">
        <go:slidesCustomData xmlns:go="http://customooxmlschemas.google.com/" commentPostId="AAAA_BTaejI"/>
      </p:ext>
    </p:extLst>
  </p:cm>
  <p:cm authorId="2" idx="1" dt="2023-10-25T14:53:32.435">
    <p:pos x="6000" y="0"/>
    <p:text>the second chart is not designed by, it's an image re-used from source. But updated the first to look similar</p:text>
    <p:extLst>
      <p:ext uri="{C676402C-5697-4E1C-873F-D02D1690AC5C}">
        <p15:threadingInfo timeZoneBias="0">
          <p15:parentCm authorId="0" idx="1"/>
        </p15:threadingInfo>
      </p:ext>
      <p:ext uri="http://customooxmlschemas.google.com/">
        <go:slidesCustomData xmlns:go="http://customooxmlschemas.google.com/" commentPostId="AAAA_BTaejM"/>
      </p:ext>
    </p:extLst>
  </p:cm>
  <p:cm authorId="1" idx="2" dt="2023-10-25T15:06:25.233">
    <p:pos x="6000" y="0"/>
    <p:text>it looks better that way. @lionel@trakx.io - are you okay with this?</p:text>
    <p:extLst>
      <p:ext uri="{C676402C-5697-4E1C-873F-D02D1690AC5C}">
        <p15:threadingInfo timeZoneBias="0">
          <p15:parentCm authorId="0" idx="1"/>
        </p15:threadingInfo>
      </p:ext>
      <p:ext uri="http://customooxmlschemas.google.com/">
        <go:slidesCustomData xmlns:go="http://customooxmlschemas.google.com/" commentPostId="AAAA_DFr-p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1558624" y="571500"/>
            <a:ext cx="14547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1: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1100"/>
              <a:buNone/>
            </a:pPr>
            <a:r>
              <a:t/>
            </a:r>
            <a:endParaRPr sz="900"/>
          </a:p>
        </p:txBody>
      </p:sp>
      <p:sp>
        <p:nvSpPr>
          <p:cNvPr id="94" name="Google Shape;94;p1: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GB"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7a66c0a17_1_21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57a66c0a17_1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8ff0f2407_0_18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58ff0f2407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d87b48b16_0_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5d87b48b16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Add phone icon and link to sales desk/blog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d87b48b16_0_4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5d87b48b16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Add phone icon and link to sales desk/blog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e0d0230ab_2_32:notes"/>
          <p:cNvSpPr/>
          <p:nvPr>
            <p:ph idx="2" type="sldImg"/>
          </p:nvPr>
        </p:nvSpPr>
        <p:spPr>
          <a:xfrm>
            <a:off x="2217804" y="685813"/>
            <a:ext cx="2424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5e0d0230ab_2_32:notes"/>
          <p:cNvSpPr txBox="1"/>
          <p:nvPr>
            <p:ph idx="1" type="body"/>
          </p:nvPr>
        </p:nvSpPr>
        <p:spPr>
          <a:xfrm>
            <a:off x="685829" y="4343481"/>
            <a:ext cx="54867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5e0d0230ab_2_96:notes"/>
          <p:cNvSpPr/>
          <p:nvPr>
            <p:ph idx="2" type="sldImg"/>
          </p:nvPr>
        </p:nvSpPr>
        <p:spPr>
          <a:xfrm>
            <a:off x="2217804" y="685813"/>
            <a:ext cx="2424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25e0d0230ab_2_96:notes"/>
          <p:cNvSpPr txBox="1"/>
          <p:nvPr>
            <p:ph idx="1" type="body"/>
          </p:nvPr>
        </p:nvSpPr>
        <p:spPr>
          <a:xfrm>
            <a:off x="685829" y="4343481"/>
            <a:ext cx="54867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5d87b48b16_0_10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5d87b48b16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5e0d0230ab_2_167:notes"/>
          <p:cNvSpPr/>
          <p:nvPr>
            <p:ph idx="2" type="sldImg"/>
          </p:nvPr>
        </p:nvSpPr>
        <p:spPr>
          <a:xfrm>
            <a:off x="2217804" y="685813"/>
            <a:ext cx="2424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5e0d0230ab_2_167:notes"/>
          <p:cNvSpPr txBox="1"/>
          <p:nvPr>
            <p:ph idx="1" type="body"/>
          </p:nvPr>
        </p:nvSpPr>
        <p:spPr>
          <a:xfrm>
            <a:off x="685829" y="4343481"/>
            <a:ext cx="54867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5a9a79057c_0_34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25a9a79057c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5e0d0230ab_2_233:notes"/>
          <p:cNvSpPr/>
          <p:nvPr>
            <p:ph idx="2" type="sldImg"/>
          </p:nvPr>
        </p:nvSpPr>
        <p:spPr>
          <a:xfrm>
            <a:off x="2217804" y="685813"/>
            <a:ext cx="2424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5e0d0230ab_2_233:notes"/>
          <p:cNvSpPr txBox="1"/>
          <p:nvPr>
            <p:ph idx="1" type="body"/>
          </p:nvPr>
        </p:nvSpPr>
        <p:spPr>
          <a:xfrm>
            <a:off x="685829" y="4343481"/>
            <a:ext cx="54867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e0d0230ab_2_342:notes"/>
          <p:cNvSpPr/>
          <p:nvPr>
            <p:ph idx="2" type="sldImg"/>
          </p:nvPr>
        </p:nvSpPr>
        <p:spPr>
          <a:xfrm>
            <a:off x="2217804" y="685813"/>
            <a:ext cx="2424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5e0d0230ab_2_342:notes"/>
          <p:cNvSpPr txBox="1"/>
          <p:nvPr>
            <p:ph idx="1" type="body"/>
          </p:nvPr>
        </p:nvSpPr>
        <p:spPr>
          <a:xfrm>
            <a:off x="685829" y="4343481"/>
            <a:ext cx="54867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5e0d0230ab_2_34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25e0d0230ab_2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e0d0230ab_2_354:notes"/>
          <p:cNvSpPr/>
          <p:nvPr>
            <p:ph idx="2" type="sldImg"/>
          </p:nvPr>
        </p:nvSpPr>
        <p:spPr>
          <a:xfrm>
            <a:off x="2217804" y="685813"/>
            <a:ext cx="2424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25e0d0230ab_2_354:notes"/>
          <p:cNvSpPr txBox="1"/>
          <p:nvPr>
            <p:ph idx="1" type="body"/>
          </p:nvPr>
        </p:nvSpPr>
        <p:spPr>
          <a:xfrm>
            <a:off x="685829" y="4343481"/>
            <a:ext cx="54867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1f68fb316_1_7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51f68fb316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51f68fb316_1_15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251f68fb316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51f68fb316_1_19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251f68fb316_1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9: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8ff0f2407_0_1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58ff0f2407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8ff0f2407_0_16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58ff0f2407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8ff0f2407_0_12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58ff0f2407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3">
    <p:bg>
      <p:bgPr>
        <a:solidFill>
          <a:srgbClr val="EEEEEE"/>
        </a:solidFill>
      </p:bgPr>
    </p:bg>
    <p:spTree>
      <p:nvGrpSpPr>
        <p:cNvPr id="6" name="Shape 6"/>
        <p:cNvGrpSpPr/>
        <p:nvPr/>
      </p:nvGrpSpPr>
      <p:grpSpPr>
        <a:xfrm>
          <a:off x="0" y="0"/>
          <a:ext cx="0" cy="0"/>
          <a:chOff x="0" y="0"/>
          <a:chExt cx="0" cy="0"/>
        </a:xfrm>
      </p:grpSpPr>
      <p:pic>
        <p:nvPicPr>
          <p:cNvPr id="7" name="Google Shape;7;g251f68fb316_1_13"/>
          <p:cNvPicPr preferRelativeResize="0"/>
          <p:nvPr/>
        </p:nvPicPr>
        <p:blipFill rotWithShape="1">
          <a:blip r:embed="rId2">
            <a:alphaModFix/>
          </a:blip>
          <a:srcRect b="0" l="0" r="0" t="0"/>
          <a:stretch/>
        </p:blipFill>
        <p:spPr>
          <a:xfrm>
            <a:off x="93600" y="93600"/>
            <a:ext cx="7362000" cy="10476001"/>
          </a:xfrm>
          <a:prstGeom prst="rect">
            <a:avLst/>
          </a:prstGeom>
          <a:noFill/>
          <a:ln>
            <a:noFill/>
          </a:ln>
        </p:spPr>
      </p:pic>
      <p:pic>
        <p:nvPicPr>
          <p:cNvPr id="8" name="Google Shape;8;g251f68fb316_1_13"/>
          <p:cNvPicPr preferRelativeResize="0"/>
          <p:nvPr/>
        </p:nvPicPr>
        <p:blipFill rotWithShape="1">
          <a:blip r:embed="rId3">
            <a:alphaModFix/>
          </a:blip>
          <a:srcRect b="425" l="0" r="0" t="426"/>
          <a:stretch/>
        </p:blipFill>
        <p:spPr>
          <a:xfrm>
            <a:off x="93600" y="93600"/>
            <a:ext cx="7362000" cy="10476001"/>
          </a:xfrm>
          <a:prstGeom prst="rect">
            <a:avLst/>
          </a:prstGeom>
          <a:noFill/>
          <a:ln>
            <a:noFill/>
          </a:ln>
        </p:spPr>
      </p:pic>
      <p:pic>
        <p:nvPicPr>
          <p:cNvPr id="9" name="Google Shape;9;g251f68fb316_1_13"/>
          <p:cNvPicPr preferRelativeResize="0"/>
          <p:nvPr/>
        </p:nvPicPr>
        <p:blipFill rotWithShape="1">
          <a:blip r:embed="rId4">
            <a:alphaModFix/>
          </a:blip>
          <a:srcRect b="0" l="0" r="0" t="0"/>
          <a:stretch/>
        </p:blipFill>
        <p:spPr>
          <a:xfrm>
            <a:off x="432000" y="399600"/>
            <a:ext cx="1164107" cy="365675"/>
          </a:xfrm>
          <a:prstGeom prst="rect">
            <a:avLst/>
          </a:prstGeom>
          <a:noFill/>
          <a:ln>
            <a:noFill/>
          </a:ln>
        </p:spPr>
      </p:pic>
      <p:sp>
        <p:nvSpPr>
          <p:cNvPr id="10" name="Google Shape;10;g251f68fb316_1_13"/>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g251f68fb316_1_13"/>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3">
    <p:bg>
      <p:bgPr>
        <a:solidFill>
          <a:srgbClr val="EEEEEE"/>
        </a:solidFill>
      </p:bgPr>
    </p:bg>
    <p:spTree>
      <p:nvGrpSpPr>
        <p:cNvPr id="54" name="Shape 54"/>
        <p:cNvGrpSpPr/>
        <p:nvPr/>
      </p:nvGrpSpPr>
      <p:grpSpPr>
        <a:xfrm>
          <a:off x="0" y="0"/>
          <a:ext cx="0" cy="0"/>
          <a:chOff x="0" y="0"/>
          <a:chExt cx="0" cy="0"/>
        </a:xfrm>
      </p:grpSpPr>
      <p:pic>
        <p:nvPicPr>
          <p:cNvPr id="55" name="Google Shape;55;g25e0d0230ab_2_376"/>
          <p:cNvPicPr preferRelativeResize="0"/>
          <p:nvPr/>
        </p:nvPicPr>
        <p:blipFill rotWithShape="1">
          <a:blip r:embed="rId2">
            <a:alphaModFix/>
          </a:blip>
          <a:srcRect b="0" l="0" r="0" t="0"/>
          <a:stretch/>
        </p:blipFill>
        <p:spPr>
          <a:xfrm>
            <a:off x="93604" y="93602"/>
            <a:ext cx="7362139" cy="10476196"/>
          </a:xfrm>
          <a:prstGeom prst="rect">
            <a:avLst/>
          </a:prstGeom>
          <a:noFill/>
          <a:ln>
            <a:noFill/>
          </a:ln>
        </p:spPr>
      </p:pic>
      <p:pic>
        <p:nvPicPr>
          <p:cNvPr id="56" name="Google Shape;56;g25e0d0230ab_2_376"/>
          <p:cNvPicPr preferRelativeResize="0"/>
          <p:nvPr/>
        </p:nvPicPr>
        <p:blipFill rotWithShape="1">
          <a:blip r:embed="rId3">
            <a:alphaModFix/>
          </a:blip>
          <a:srcRect b="0" l="0" r="0" t="0"/>
          <a:stretch/>
        </p:blipFill>
        <p:spPr>
          <a:xfrm>
            <a:off x="432019" y="399607"/>
            <a:ext cx="1164129" cy="365682"/>
          </a:xfrm>
          <a:prstGeom prst="rect">
            <a:avLst/>
          </a:prstGeom>
          <a:noFill/>
          <a:ln>
            <a:noFill/>
          </a:ln>
        </p:spPr>
      </p:pic>
      <p:sp>
        <p:nvSpPr>
          <p:cNvPr id="57" name="Google Shape;57;g25e0d0230ab_2_376"/>
          <p:cNvSpPr/>
          <p:nvPr/>
        </p:nvSpPr>
        <p:spPr>
          <a:xfrm>
            <a:off x="6876296" y="417033"/>
            <a:ext cx="261600" cy="261600"/>
          </a:xfrm>
          <a:prstGeom prst="roundRect">
            <a:avLst>
              <a:gd fmla="val 6707" name="adj"/>
            </a:avLst>
          </a:prstGeom>
          <a:solidFill>
            <a:srgbClr val="171B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g25e0d0230ab_2_376"/>
          <p:cNvSpPr txBox="1"/>
          <p:nvPr/>
        </p:nvSpPr>
        <p:spPr>
          <a:xfrm>
            <a:off x="6829494" y="417033"/>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FFFFFF"/>
                </a:solidFill>
                <a:latin typeface="Poppins"/>
                <a:ea typeface="Poppins"/>
                <a:cs typeface="Poppins"/>
                <a:sym typeface="Poppins"/>
              </a:rPr>
              <a:t>‹#›</a:t>
            </a:fld>
            <a:endParaRPr b="1" i="0" sz="1000" u="none" cap="none" strike="noStrike">
              <a:solidFill>
                <a:srgbClr val="FFFFFF"/>
              </a:solidFill>
              <a:latin typeface="Poppins"/>
              <a:ea typeface="Poppins"/>
              <a:cs typeface="Poppins"/>
              <a:sym typeface="Poppi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4">
  <p:cSld name="CUSTOM_5">
    <p:bg>
      <p:bgPr>
        <a:solidFill>
          <a:srgbClr val="EEEEEE"/>
        </a:solidFill>
      </p:bgPr>
    </p:bg>
    <p:spTree>
      <p:nvGrpSpPr>
        <p:cNvPr id="60" name="Shape 60"/>
        <p:cNvGrpSpPr/>
        <p:nvPr/>
      </p:nvGrpSpPr>
      <p:grpSpPr>
        <a:xfrm>
          <a:off x="0" y="0"/>
          <a:ext cx="0" cy="0"/>
          <a:chOff x="0" y="0"/>
          <a:chExt cx="0" cy="0"/>
        </a:xfrm>
      </p:grpSpPr>
      <p:pic>
        <p:nvPicPr>
          <p:cNvPr id="61" name="Google Shape;61;g25e0d0230ab_2_400"/>
          <p:cNvPicPr preferRelativeResize="0"/>
          <p:nvPr/>
        </p:nvPicPr>
        <p:blipFill rotWithShape="1">
          <a:blip r:embed="rId2">
            <a:alphaModFix/>
          </a:blip>
          <a:srcRect b="425" l="0" r="0" t="426"/>
          <a:stretch/>
        </p:blipFill>
        <p:spPr>
          <a:xfrm>
            <a:off x="93604" y="93602"/>
            <a:ext cx="7361961" cy="10475940"/>
          </a:xfrm>
          <a:prstGeom prst="rect">
            <a:avLst/>
          </a:prstGeom>
          <a:noFill/>
          <a:ln>
            <a:noFill/>
          </a:ln>
        </p:spPr>
      </p:pic>
      <p:sp>
        <p:nvSpPr>
          <p:cNvPr id="62" name="Google Shape;62;g25e0d0230ab_2_400"/>
          <p:cNvSpPr/>
          <p:nvPr/>
        </p:nvSpPr>
        <p:spPr>
          <a:xfrm>
            <a:off x="1800077" y="471609"/>
            <a:ext cx="1789500" cy="267000"/>
          </a:xfrm>
          <a:prstGeom prst="rect">
            <a:avLst/>
          </a:prstGeom>
          <a:noFill/>
          <a:ln>
            <a:noFill/>
          </a:ln>
        </p:spPr>
        <p:txBody>
          <a:bodyPr anchorCtr="0" anchor="ctr" bIns="0" lIns="0" spcFirstLastPara="1" rIns="0" wrap="square" tIns="0">
            <a:noAutofit/>
          </a:bodyPr>
          <a:lstStyle/>
          <a:p>
            <a:pPr indent="0" lvl="0" marL="0" marR="0" rtl="0" algn="l">
              <a:lnSpc>
                <a:spcPct val="85047"/>
              </a:lnSpc>
              <a:spcBef>
                <a:spcPts val="0"/>
              </a:spcBef>
              <a:spcAft>
                <a:spcPts val="0"/>
              </a:spcAft>
              <a:buClr>
                <a:srgbClr val="000000"/>
              </a:buClr>
              <a:buSzPts val="1400"/>
              <a:buFont typeface="Arial"/>
              <a:buNone/>
            </a:pPr>
            <a:r>
              <a:rPr b="1" i="0" lang="en-GB" sz="1000" u="none" cap="none" strike="noStrike">
                <a:solidFill>
                  <a:srgbClr val="E8FF8C"/>
                </a:solidFill>
                <a:latin typeface="Poppins"/>
                <a:ea typeface="Poppins"/>
                <a:cs typeface="Poppins"/>
                <a:sym typeface="Poppins"/>
              </a:rPr>
              <a:t>Confidential</a:t>
            </a:r>
            <a:endParaRPr b="1" i="0" sz="1000" u="none" cap="none" strike="noStrike">
              <a:solidFill>
                <a:srgbClr val="E8FF8C"/>
              </a:solidFill>
              <a:latin typeface="Poppins"/>
              <a:ea typeface="Poppins"/>
              <a:cs typeface="Poppins"/>
              <a:sym typeface="Poppins"/>
            </a:endParaRPr>
          </a:p>
        </p:txBody>
      </p:sp>
      <p:pic>
        <p:nvPicPr>
          <p:cNvPr id="63" name="Google Shape;63;g25e0d0230ab_2_400"/>
          <p:cNvPicPr preferRelativeResize="0"/>
          <p:nvPr/>
        </p:nvPicPr>
        <p:blipFill rotWithShape="1">
          <a:blip r:embed="rId3">
            <a:alphaModFix/>
          </a:blip>
          <a:srcRect b="0" l="0" r="0" t="0"/>
          <a:stretch/>
        </p:blipFill>
        <p:spPr>
          <a:xfrm>
            <a:off x="432019" y="399607"/>
            <a:ext cx="1164102" cy="365673"/>
          </a:xfrm>
          <a:prstGeom prst="rect">
            <a:avLst/>
          </a:prstGeom>
          <a:noFill/>
          <a:ln>
            <a:noFill/>
          </a:ln>
        </p:spPr>
      </p:pic>
      <p:sp>
        <p:nvSpPr>
          <p:cNvPr id="64" name="Google Shape;64;g25e0d0230ab_2_400"/>
          <p:cNvSpPr/>
          <p:nvPr/>
        </p:nvSpPr>
        <p:spPr>
          <a:xfrm>
            <a:off x="6876296" y="417033"/>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g25e0d0230ab_2_400"/>
          <p:cNvSpPr txBox="1"/>
          <p:nvPr/>
        </p:nvSpPr>
        <p:spPr>
          <a:xfrm>
            <a:off x="6829494" y="417033"/>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
    <p:bg>
      <p:bgPr>
        <a:solidFill>
          <a:srgbClr val="EEEEEE"/>
        </a:solidFill>
      </p:bgPr>
    </p:bg>
    <p:spTree>
      <p:nvGrpSpPr>
        <p:cNvPr id="66" name="Shape 66"/>
        <p:cNvGrpSpPr/>
        <p:nvPr/>
      </p:nvGrpSpPr>
      <p:grpSpPr>
        <a:xfrm>
          <a:off x="0" y="0"/>
          <a:ext cx="0" cy="0"/>
          <a:chOff x="0" y="0"/>
          <a:chExt cx="0" cy="0"/>
        </a:xfrm>
      </p:grpSpPr>
      <p:pic>
        <p:nvPicPr>
          <p:cNvPr id="67" name="Google Shape;67;g25e0d0230ab_2_387"/>
          <p:cNvPicPr preferRelativeResize="0"/>
          <p:nvPr/>
        </p:nvPicPr>
        <p:blipFill rotWithShape="1">
          <a:blip r:embed="rId2">
            <a:alphaModFix/>
          </a:blip>
          <a:srcRect b="0" l="0" r="0" t="0"/>
          <a:stretch/>
        </p:blipFill>
        <p:spPr>
          <a:xfrm>
            <a:off x="93604" y="93602"/>
            <a:ext cx="7361961" cy="10475940"/>
          </a:xfrm>
          <a:prstGeom prst="rect">
            <a:avLst/>
          </a:prstGeom>
          <a:noFill/>
          <a:ln>
            <a:noFill/>
          </a:ln>
        </p:spPr>
      </p:pic>
      <p:pic>
        <p:nvPicPr>
          <p:cNvPr id="68" name="Google Shape;68;g25e0d0230ab_2_387"/>
          <p:cNvPicPr preferRelativeResize="0"/>
          <p:nvPr/>
        </p:nvPicPr>
        <p:blipFill rotWithShape="1">
          <a:blip r:embed="rId3">
            <a:alphaModFix/>
          </a:blip>
          <a:srcRect b="425" l="0" r="0" t="426"/>
          <a:stretch/>
        </p:blipFill>
        <p:spPr>
          <a:xfrm>
            <a:off x="93604" y="93602"/>
            <a:ext cx="7361961" cy="10475940"/>
          </a:xfrm>
          <a:prstGeom prst="rect">
            <a:avLst/>
          </a:prstGeom>
          <a:noFill/>
          <a:ln>
            <a:noFill/>
          </a:ln>
        </p:spPr>
      </p:pic>
      <p:sp>
        <p:nvSpPr>
          <p:cNvPr id="69" name="Google Shape;69;g25e0d0230ab_2_387"/>
          <p:cNvSpPr/>
          <p:nvPr/>
        </p:nvSpPr>
        <p:spPr>
          <a:xfrm>
            <a:off x="1800077" y="471609"/>
            <a:ext cx="1789500" cy="267000"/>
          </a:xfrm>
          <a:prstGeom prst="rect">
            <a:avLst/>
          </a:prstGeom>
          <a:noFill/>
          <a:ln>
            <a:noFill/>
          </a:ln>
        </p:spPr>
        <p:txBody>
          <a:bodyPr anchorCtr="0" anchor="ctr" bIns="0" lIns="0" spcFirstLastPara="1" rIns="0" wrap="square" tIns="0">
            <a:noAutofit/>
          </a:bodyPr>
          <a:lstStyle/>
          <a:p>
            <a:pPr indent="0" lvl="0" marL="0" marR="0" rtl="0" algn="l">
              <a:lnSpc>
                <a:spcPct val="85047"/>
              </a:lnSpc>
              <a:spcBef>
                <a:spcPts val="0"/>
              </a:spcBef>
              <a:spcAft>
                <a:spcPts val="0"/>
              </a:spcAft>
              <a:buClr>
                <a:srgbClr val="000000"/>
              </a:buClr>
              <a:buSzPts val="1400"/>
              <a:buFont typeface="Arial"/>
              <a:buNone/>
            </a:pPr>
            <a:r>
              <a:rPr b="1" i="0" lang="en-GB" sz="1000" u="none" cap="none" strike="noStrike">
                <a:solidFill>
                  <a:srgbClr val="E8FF8C"/>
                </a:solidFill>
                <a:latin typeface="Poppins"/>
                <a:ea typeface="Poppins"/>
                <a:cs typeface="Poppins"/>
                <a:sym typeface="Poppins"/>
              </a:rPr>
              <a:t>Confidential</a:t>
            </a:r>
            <a:endParaRPr b="1" i="0" sz="1000" u="none" cap="none" strike="noStrike">
              <a:solidFill>
                <a:srgbClr val="E8FF8C"/>
              </a:solidFill>
              <a:latin typeface="Poppins"/>
              <a:ea typeface="Poppins"/>
              <a:cs typeface="Poppins"/>
              <a:sym typeface="Poppins"/>
            </a:endParaRPr>
          </a:p>
        </p:txBody>
      </p:sp>
      <p:pic>
        <p:nvPicPr>
          <p:cNvPr id="70" name="Google Shape;70;g25e0d0230ab_2_387"/>
          <p:cNvPicPr preferRelativeResize="0"/>
          <p:nvPr/>
        </p:nvPicPr>
        <p:blipFill rotWithShape="1">
          <a:blip r:embed="rId4">
            <a:alphaModFix/>
          </a:blip>
          <a:srcRect b="0" l="0" r="0" t="0"/>
          <a:stretch/>
        </p:blipFill>
        <p:spPr>
          <a:xfrm>
            <a:off x="432019" y="399607"/>
            <a:ext cx="1164102" cy="365673"/>
          </a:xfrm>
          <a:prstGeom prst="rect">
            <a:avLst/>
          </a:prstGeom>
          <a:noFill/>
          <a:ln>
            <a:noFill/>
          </a:ln>
        </p:spPr>
      </p:pic>
      <p:sp>
        <p:nvSpPr>
          <p:cNvPr id="71" name="Google Shape;71;g25e0d0230ab_2_387"/>
          <p:cNvSpPr/>
          <p:nvPr/>
        </p:nvSpPr>
        <p:spPr>
          <a:xfrm>
            <a:off x="6876296" y="417033"/>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25e0d0230ab_2_387"/>
          <p:cNvSpPr txBox="1"/>
          <p:nvPr/>
        </p:nvSpPr>
        <p:spPr>
          <a:xfrm>
            <a:off x="6829494" y="417033"/>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rgbClr val="EEEEEE"/>
        </a:solidFill>
      </p:bgPr>
    </p:bg>
    <p:spTree>
      <p:nvGrpSpPr>
        <p:cNvPr id="73" name="Shape 73"/>
        <p:cNvGrpSpPr/>
        <p:nvPr/>
      </p:nvGrpSpPr>
      <p:grpSpPr>
        <a:xfrm>
          <a:off x="0" y="0"/>
          <a:ext cx="0" cy="0"/>
          <a:chOff x="0" y="0"/>
          <a:chExt cx="0" cy="0"/>
        </a:xfrm>
      </p:grpSpPr>
      <p:pic>
        <p:nvPicPr>
          <p:cNvPr id="74" name="Google Shape;74;g25e0d0230ab_2_394"/>
          <p:cNvPicPr preferRelativeResize="0"/>
          <p:nvPr/>
        </p:nvPicPr>
        <p:blipFill rotWithShape="1">
          <a:blip r:embed="rId2">
            <a:alphaModFix/>
          </a:blip>
          <a:srcRect b="425" l="0" r="0" t="426"/>
          <a:stretch/>
        </p:blipFill>
        <p:spPr>
          <a:xfrm>
            <a:off x="93604" y="93602"/>
            <a:ext cx="7361961" cy="10475940"/>
          </a:xfrm>
          <a:prstGeom prst="rect">
            <a:avLst/>
          </a:prstGeom>
          <a:noFill/>
          <a:ln>
            <a:noFill/>
          </a:ln>
        </p:spPr>
      </p:pic>
      <p:sp>
        <p:nvSpPr>
          <p:cNvPr id="75" name="Google Shape;75;g25e0d0230ab_2_394"/>
          <p:cNvSpPr/>
          <p:nvPr/>
        </p:nvSpPr>
        <p:spPr>
          <a:xfrm>
            <a:off x="1800077" y="471609"/>
            <a:ext cx="1789500" cy="267000"/>
          </a:xfrm>
          <a:prstGeom prst="rect">
            <a:avLst/>
          </a:prstGeom>
          <a:noFill/>
          <a:ln>
            <a:noFill/>
          </a:ln>
        </p:spPr>
        <p:txBody>
          <a:bodyPr anchorCtr="0" anchor="ctr" bIns="0" lIns="0" spcFirstLastPara="1" rIns="0" wrap="square" tIns="0">
            <a:noAutofit/>
          </a:bodyPr>
          <a:lstStyle/>
          <a:p>
            <a:pPr indent="0" lvl="0" marL="0" marR="0" rtl="0" algn="l">
              <a:lnSpc>
                <a:spcPct val="85047"/>
              </a:lnSpc>
              <a:spcBef>
                <a:spcPts val="0"/>
              </a:spcBef>
              <a:spcAft>
                <a:spcPts val="0"/>
              </a:spcAft>
              <a:buClr>
                <a:srgbClr val="000000"/>
              </a:buClr>
              <a:buSzPts val="1400"/>
              <a:buFont typeface="Arial"/>
              <a:buNone/>
            </a:pPr>
            <a:r>
              <a:rPr b="1" i="0" lang="en-GB" sz="1000" u="none" cap="none" strike="noStrike">
                <a:solidFill>
                  <a:srgbClr val="E8FF8C"/>
                </a:solidFill>
                <a:latin typeface="Poppins"/>
                <a:ea typeface="Poppins"/>
                <a:cs typeface="Poppins"/>
                <a:sym typeface="Poppins"/>
              </a:rPr>
              <a:t>Confidential</a:t>
            </a:r>
            <a:endParaRPr b="1" i="0" sz="1000" u="none" cap="none" strike="noStrike">
              <a:solidFill>
                <a:srgbClr val="E8FF8C"/>
              </a:solidFill>
              <a:latin typeface="Poppins"/>
              <a:ea typeface="Poppins"/>
              <a:cs typeface="Poppins"/>
              <a:sym typeface="Poppins"/>
            </a:endParaRPr>
          </a:p>
        </p:txBody>
      </p:sp>
      <p:pic>
        <p:nvPicPr>
          <p:cNvPr id="76" name="Google Shape;76;g25e0d0230ab_2_394"/>
          <p:cNvPicPr preferRelativeResize="0"/>
          <p:nvPr/>
        </p:nvPicPr>
        <p:blipFill rotWithShape="1">
          <a:blip r:embed="rId3">
            <a:alphaModFix/>
          </a:blip>
          <a:srcRect b="0" l="0" r="0" t="0"/>
          <a:stretch/>
        </p:blipFill>
        <p:spPr>
          <a:xfrm>
            <a:off x="432019" y="399607"/>
            <a:ext cx="1164102" cy="365673"/>
          </a:xfrm>
          <a:prstGeom prst="rect">
            <a:avLst/>
          </a:prstGeom>
          <a:noFill/>
          <a:ln>
            <a:noFill/>
          </a:ln>
        </p:spPr>
      </p:pic>
      <p:sp>
        <p:nvSpPr>
          <p:cNvPr id="77" name="Google Shape;77;g25e0d0230ab_2_394"/>
          <p:cNvSpPr/>
          <p:nvPr/>
        </p:nvSpPr>
        <p:spPr>
          <a:xfrm>
            <a:off x="6876296" y="417033"/>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25e0d0230ab_2_394"/>
          <p:cNvSpPr txBox="1"/>
          <p:nvPr/>
        </p:nvSpPr>
        <p:spPr>
          <a:xfrm>
            <a:off x="6829494" y="417033"/>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3">
    <p:bg>
      <p:bgPr>
        <a:solidFill>
          <a:srgbClr val="EEEEEE"/>
        </a:solidFill>
      </p:bgPr>
    </p:bg>
    <p:spTree>
      <p:nvGrpSpPr>
        <p:cNvPr id="79" name="Shape 79"/>
        <p:cNvGrpSpPr/>
        <p:nvPr/>
      </p:nvGrpSpPr>
      <p:grpSpPr>
        <a:xfrm>
          <a:off x="0" y="0"/>
          <a:ext cx="0" cy="0"/>
          <a:chOff x="0" y="0"/>
          <a:chExt cx="0" cy="0"/>
        </a:xfrm>
      </p:grpSpPr>
      <p:pic>
        <p:nvPicPr>
          <p:cNvPr id="80" name="Google Shape;80;g25e0d0230ab_2_406"/>
          <p:cNvPicPr preferRelativeResize="0"/>
          <p:nvPr/>
        </p:nvPicPr>
        <p:blipFill rotWithShape="1">
          <a:blip r:embed="rId2">
            <a:alphaModFix/>
          </a:blip>
          <a:srcRect b="0" l="0" r="0" t="0"/>
          <a:stretch/>
        </p:blipFill>
        <p:spPr>
          <a:xfrm>
            <a:off x="93604" y="93602"/>
            <a:ext cx="7361961" cy="10475940"/>
          </a:xfrm>
          <a:prstGeom prst="rect">
            <a:avLst/>
          </a:prstGeom>
          <a:noFill/>
          <a:ln>
            <a:noFill/>
          </a:ln>
        </p:spPr>
      </p:pic>
      <p:sp>
        <p:nvSpPr>
          <p:cNvPr id="81" name="Google Shape;81;g25e0d0230ab_2_406"/>
          <p:cNvSpPr/>
          <p:nvPr/>
        </p:nvSpPr>
        <p:spPr>
          <a:xfrm>
            <a:off x="1800077" y="471609"/>
            <a:ext cx="1789500" cy="267000"/>
          </a:xfrm>
          <a:prstGeom prst="rect">
            <a:avLst/>
          </a:prstGeom>
          <a:noFill/>
          <a:ln>
            <a:noFill/>
          </a:ln>
        </p:spPr>
        <p:txBody>
          <a:bodyPr anchorCtr="0" anchor="ctr" bIns="0" lIns="0" spcFirstLastPara="1" rIns="0" wrap="square" tIns="0">
            <a:noAutofit/>
          </a:bodyPr>
          <a:lstStyle/>
          <a:p>
            <a:pPr indent="0" lvl="0" marL="0" marR="0" rtl="0" algn="l">
              <a:lnSpc>
                <a:spcPct val="85047"/>
              </a:lnSpc>
              <a:spcBef>
                <a:spcPts val="0"/>
              </a:spcBef>
              <a:spcAft>
                <a:spcPts val="0"/>
              </a:spcAft>
              <a:buClr>
                <a:srgbClr val="000000"/>
              </a:buClr>
              <a:buSzPts val="1400"/>
              <a:buFont typeface="Arial"/>
              <a:buNone/>
            </a:pPr>
            <a:r>
              <a:rPr b="1" i="0" lang="en-GB" sz="1000" u="none" cap="none" strike="noStrike">
                <a:solidFill>
                  <a:srgbClr val="171B29"/>
                </a:solidFill>
                <a:latin typeface="Poppins"/>
                <a:ea typeface="Poppins"/>
                <a:cs typeface="Poppins"/>
                <a:sym typeface="Poppins"/>
              </a:rPr>
              <a:t>Confidential</a:t>
            </a:r>
            <a:endParaRPr b="1" i="0" sz="1000" u="none" cap="none" strike="noStrike">
              <a:solidFill>
                <a:srgbClr val="171B29"/>
              </a:solidFill>
              <a:latin typeface="Poppins"/>
              <a:ea typeface="Poppins"/>
              <a:cs typeface="Poppins"/>
              <a:sym typeface="Poppins"/>
            </a:endParaRPr>
          </a:p>
        </p:txBody>
      </p:sp>
      <p:pic>
        <p:nvPicPr>
          <p:cNvPr id="82" name="Google Shape;82;g25e0d0230ab_2_406"/>
          <p:cNvPicPr preferRelativeResize="0"/>
          <p:nvPr/>
        </p:nvPicPr>
        <p:blipFill rotWithShape="1">
          <a:blip r:embed="rId3">
            <a:alphaModFix/>
          </a:blip>
          <a:srcRect b="0" l="0" r="0" t="0"/>
          <a:stretch/>
        </p:blipFill>
        <p:spPr>
          <a:xfrm>
            <a:off x="432019" y="399607"/>
            <a:ext cx="1164102" cy="365673"/>
          </a:xfrm>
          <a:prstGeom prst="rect">
            <a:avLst/>
          </a:prstGeom>
          <a:noFill/>
          <a:ln>
            <a:noFill/>
          </a:ln>
        </p:spPr>
      </p:pic>
      <p:sp>
        <p:nvSpPr>
          <p:cNvPr id="83" name="Google Shape;83;g25e0d0230ab_2_406"/>
          <p:cNvSpPr/>
          <p:nvPr/>
        </p:nvSpPr>
        <p:spPr>
          <a:xfrm>
            <a:off x="6876296" y="417033"/>
            <a:ext cx="261600" cy="261600"/>
          </a:xfrm>
          <a:prstGeom prst="roundRect">
            <a:avLst>
              <a:gd fmla="val 6707" name="adj"/>
            </a:avLst>
          </a:prstGeom>
          <a:solidFill>
            <a:srgbClr val="171B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25e0d0230ab_2_406"/>
          <p:cNvSpPr txBox="1"/>
          <p:nvPr/>
        </p:nvSpPr>
        <p:spPr>
          <a:xfrm>
            <a:off x="6829494" y="417033"/>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FFFFFF"/>
                </a:solidFill>
                <a:latin typeface="Poppins"/>
                <a:ea typeface="Poppins"/>
                <a:cs typeface="Poppins"/>
                <a:sym typeface="Poppins"/>
              </a:rPr>
              <a:t>‹#›</a:t>
            </a:fld>
            <a:endParaRPr b="1" i="0" sz="1000" u="none" cap="none" strike="noStrike">
              <a:solidFill>
                <a:srgbClr val="FFFFFF"/>
              </a:solidFill>
              <a:latin typeface="Poppins"/>
              <a:ea typeface="Poppins"/>
              <a:cs typeface="Poppins"/>
              <a:sym typeface="Poppi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1">
  <p:cSld name="CUSTOM_3_1">
    <p:bg>
      <p:bgPr>
        <a:solidFill>
          <a:srgbClr val="EEEEEE"/>
        </a:solidFill>
      </p:bgPr>
    </p:bg>
    <p:spTree>
      <p:nvGrpSpPr>
        <p:cNvPr id="85" name="Shape 85"/>
        <p:cNvGrpSpPr/>
        <p:nvPr/>
      </p:nvGrpSpPr>
      <p:grpSpPr>
        <a:xfrm>
          <a:off x="0" y="0"/>
          <a:ext cx="0" cy="0"/>
          <a:chOff x="0" y="0"/>
          <a:chExt cx="0" cy="0"/>
        </a:xfrm>
      </p:grpSpPr>
      <p:pic>
        <p:nvPicPr>
          <p:cNvPr id="86" name="Google Shape;86;g25e0d0230ab_2_412"/>
          <p:cNvPicPr preferRelativeResize="0"/>
          <p:nvPr/>
        </p:nvPicPr>
        <p:blipFill rotWithShape="1">
          <a:blip r:embed="rId2">
            <a:alphaModFix/>
          </a:blip>
          <a:srcRect b="0" l="0" r="0" t="0"/>
          <a:stretch/>
        </p:blipFill>
        <p:spPr>
          <a:xfrm>
            <a:off x="93604" y="93602"/>
            <a:ext cx="7361961" cy="10475940"/>
          </a:xfrm>
          <a:prstGeom prst="rect">
            <a:avLst/>
          </a:prstGeom>
          <a:noFill/>
          <a:ln>
            <a:noFill/>
          </a:ln>
        </p:spPr>
      </p:pic>
      <p:sp>
        <p:nvSpPr>
          <p:cNvPr id="87" name="Google Shape;87;g25e0d0230ab_2_412"/>
          <p:cNvSpPr/>
          <p:nvPr/>
        </p:nvSpPr>
        <p:spPr>
          <a:xfrm>
            <a:off x="1800077" y="471609"/>
            <a:ext cx="1789500" cy="267000"/>
          </a:xfrm>
          <a:prstGeom prst="rect">
            <a:avLst/>
          </a:prstGeom>
          <a:noFill/>
          <a:ln>
            <a:noFill/>
          </a:ln>
        </p:spPr>
        <p:txBody>
          <a:bodyPr anchorCtr="0" anchor="ctr" bIns="0" lIns="0" spcFirstLastPara="1" rIns="0" wrap="square" tIns="0">
            <a:noAutofit/>
          </a:bodyPr>
          <a:lstStyle/>
          <a:p>
            <a:pPr indent="0" lvl="0" marL="0" marR="0" rtl="0" algn="l">
              <a:lnSpc>
                <a:spcPct val="85047"/>
              </a:lnSpc>
              <a:spcBef>
                <a:spcPts val="0"/>
              </a:spcBef>
              <a:spcAft>
                <a:spcPts val="0"/>
              </a:spcAft>
              <a:buClr>
                <a:srgbClr val="000000"/>
              </a:buClr>
              <a:buSzPts val="1400"/>
              <a:buFont typeface="Arial"/>
              <a:buNone/>
            </a:pPr>
            <a:r>
              <a:rPr b="1" i="0" lang="en-GB" sz="1000" u="none" cap="none" strike="noStrike">
                <a:solidFill>
                  <a:srgbClr val="E8FF8C"/>
                </a:solidFill>
                <a:latin typeface="Poppins"/>
                <a:ea typeface="Poppins"/>
                <a:cs typeface="Poppins"/>
                <a:sym typeface="Poppins"/>
              </a:rPr>
              <a:t>Confidential</a:t>
            </a:r>
            <a:endParaRPr b="1" i="0" sz="1000" u="none" cap="none" strike="noStrike">
              <a:solidFill>
                <a:srgbClr val="E8FF8C"/>
              </a:solidFill>
              <a:latin typeface="Poppins"/>
              <a:ea typeface="Poppins"/>
              <a:cs typeface="Poppins"/>
              <a:sym typeface="Poppins"/>
            </a:endParaRPr>
          </a:p>
        </p:txBody>
      </p:sp>
      <p:pic>
        <p:nvPicPr>
          <p:cNvPr id="88" name="Google Shape;88;g25e0d0230ab_2_412"/>
          <p:cNvPicPr preferRelativeResize="0"/>
          <p:nvPr/>
        </p:nvPicPr>
        <p:blipFill rotWithShape="1">
          <a:blip r:embed="rId3">
            <a:alphaModFix/>
          </a:blip>
          <a:srcRect b="0" l="0" r="0" t="0"/>
          <a:stretch/>
        </p:blipFill>
        <p:spPr>
          <a:xfrm>
            <a:off x="432019" y="399607"/>
            <a:ext cx="1164102" cy="365673"/>
          </a:xfrm>
          <a:prstGeom prst="rect">
            <a:avLst/>
          </a:prstGeom>
          <a:noFill/>
          <a:ln>
            <a:noFill/>
          </a:ln>
        </p:spPr>
      </p:pic>
      <p:sp>
        <p:nvSpPr>
          <p:cNvPr id="89" name="Google Shape;89;g25e0d0230ab_2_412"/>
          <p:cNvSpPr/>
          <p:nvPr/>
        </p:nvSpPr>
        <p:spPr>
          <a:xfrm>
            <a:off x="6876296" y="417033"/>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25e0d0230ab_2_412"/>
          <p:cNvSpPr txBox="1"/>
          <p:nvPr/>
        </p:nvSpPr>
        <p:spPr>
          <a:xfrm>
            <a:off x="6829494" y="417033"/>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bg>
      <p:bgPr>
        <a:solidFill>
          <a:srgbClr val="EEEEEE"/>
        </a:solidFill>
      </p:bgPr>
    </p:bg>
    <p:spTree>
      <p:nvGrpSpPr>
        <p:cNvPr id="12" name="Shape 12"/>
        <p:cNvGrpSpPr/>
        <p:nvPr/>
      </p:nvGrpSpPr>
      <p:grpSpPr>
        <a:xfrm>
          <a:off x="0" y="0"/>
          <a:ext cx="0" cy="0"/>
          <a:chOff x="0" y="0"/>
          <a:chExt cx="0" cy="0"/>
        </a:xfrm>
      </p:grpSpPr>
      <p:pic>
        <p:nvPicPr>
          <p:cNvPr id="13" name="Google Shape;13;p31"/>
          <p:cNvPicPr preferRelativeResize="0"/>
          <p:nvPr/>
        </p:nvPicPr>
        <p:blipFill rotWithShape="1">
          <a:blip r:embed="rId2">
            <a:alphaModFix/>
          </a:blip>
          <a:srcRect b="0" l="0" r="0" t="0"/>
          <a:stretch/>
        </p:blipFill>
        <p:spPr>
          <a:xfrm>
            <a:off x="93600" y="93600"/>
            <a:ext cx="7362000" cy="10476001"/>
          </a:xfrm>
          <a:prstGeom prst="rect">
            <a:avLst/>
          </a:prstGeom>
          <a:noFill/>
          <a:ln>
            <a:noFill/>
          </a:ln>
        </p:spPr>
      </p:pic>
      <p:pic>
        <p:nvPicPr>
          <p:cNvPr id="14" name="Google Shape;14;p31"/>
          <p:cNvPicPr preferRelativeResize="0"/>
          <p:nvPr/>
        </p:nvPicPr>
        <p:blipFill rotWithShape="1">
          <a:blip r:embed="rId3">
            <a:alphaModFix/>
          </a:blip>
          <a:srcRect b="0" l="0" r="0" t="0"/>
          <a:stretch/>
        </p:blipFill>
        <p:spPr>
          <a:xfrm>
            <a:off x="432000" y="399600"/>
            <a:ext cx="1164107" cy="365675"/>
          </a:xfrm>
          <a:prstGeom prst="rect">
            <a:avLst/>
          </a:prstGeom>
          <a:noFill/>
          <a:ln>
            <a:noFill/>
          </a:ln>
        </p:spPr>
      </p:pic>
      <p:sp>
        <p:nvSpPr>
          <p:cNvPr id="15" name="Google Shape;15;p31"/>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1"/>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rgbClr val="EEEEEE"/>
        </a:solidFill>
      </p:bgPr>
    </p:bg>
    <p:spTree>
      <p:nvGrpSpPr>
        <p:cNvPr id="17" name="Shape 17"/>
        <p:cNvGrpSpPr/>
        <p:nvPr/>
      </p:nvGrpSpPr>
      <p:grpSpPr>
        <a:xfrm>
          <a:off x="0" y="0"/>
          <a:ext cx="0" cy="0"/>
          <a:chOff x="0" y="0"/>
          <a:chExt cx="0" cy="0"/>
        </a:xfrm>
      </p:grpSpPr>
      <p:pic>
        <p:nvPicPr>
          <p:cNvPr id="18" name="Google Shape;18;p32"/>
          <p:cNvPicPr preferRelativeResize="0"/>
          <p:nvPr/>
        </p:nvPicPr>
        <p:blipFill rotWithShape="1">
          <a:blip r:embed="rId2">
            <a:alphaModFix/>
          </a:blip>
          <a:srcRect b="425" l="0" r="0" t="426"/>
          <a:stretch/>
        </p:blipFill>
        <p:spPr>
          <a:xfrm>
            <a:off x="93600" y="93600"/>
            <a:ext cx="7362000" cy="10476001"/>
          </a:xfrm>
          <a:prstGeom prst="rect">
            <a:avLst/>
          </a:prstGeom>
          <a:noFill/>
          <a:ln>
            <a:noFill/>
          </a:ln>
        </p:spPr>
      </p:pic>
      <p:pic>
        <p:nvPicPr>
          <p:cNvPr id="19" name="Google Shape;19;p32"/>
          <p:cNvPicPr preferRelativeResize="0"/>
          <p:nvPr/>
        </p:nvPicPr>
        <p:blipFill rotWithShape="1">
          <a:blip r:embed="rId3">
            <a:alphaModFix/>
          </a:blip>
          <a:srcRect b="0" l="0" r="0" t="0"/>
          <a:stretch/>
        </p:blipFill>
        <p:spPr>
          <a:xfrm>
            <a:off x="432000" y="399600"/>
            <a:ext cx="1164107" cy="365675"/>
          </a:xfrm>
          <a:prstGeom prst="rect">
            <a:avLst/>
          </a:prstGeom>
          <a:noFill/>
          <a:ln>
            <a:noFill/>
          </a:ln>
        </p:spPr>
      </p:pic>
      <p:sp>
        <p:nvSpPr>
          <p:cNvPr id="20" name="Google Shape;20;p32"/>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2"/>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
    <p:bg>
      <p:bgPr>
        <a:solidFill>
          <a:srgbClr val="EEEEEE"/>
        </a:solidFill>
      </p:bgPr>
    </p:bg>
    <p:spTree>
      <p:nvGrpSpPr>
        <p:cNvPr id="22" name="Shape 22"/>
        <p:cNvGrpSpPr/>
        <p:nvPr/>
      </p:nvGrpSpPr>
      <p:grpSpPr>
        <a:xfrm>
          <a:off x="0" y="0"/>
          <a:ext cx="0" cy="0"/>
          <a:chOff x="0" y="0"/>
          <a:chExt cx="0" cy="0"/>
        </a:xfrm>
      </p:grpSpPr>
      <p:pic>
        <p:nvPicPr>
          <p:cNvPr id="23" name="Google Shape;23;p33"/>
          <p:cNvPicPr preferRelativeResize="0"/>
          <p:nvPr/>
        </p:nvPicPr>
        <p:blipFill rotWithShape="1">
          <a:blip r:embed="rId2">
            <a:alphaModFix/>
          </a:blip>
          <a:srcRect b="425" l="0" r="0" t="426"/>
          <a:stretch/>
        </p:blipFill>
        <p:spPr>
          <a:xfrm>
            <a:off x="93600" y="93600"/>
            <a:ext cx="7362000" cy="10476001"/>
          </a:xfrm>
          <a:prstGeom prst="rect">
            <a:avLst/>
          </a:prstGeom>
          <a:noFill/>
          <a:ln>
            <a:noFill/>
          </a:ln>
        </p:spPr>
      </p:pic>
      <p:pic>
        <p:nvPicPr>
          <p:cNvPr id="24" name="Google Shape;24;p33"/>
          <p:cNvPicPr preferRelativeResize="0"/>
          <p:nvPr/>
        </p:nvPicPr>
        <p:blipFill rotWithShape="1">
          <a:blip r:embed="rId3">
            <a:alphaModFix/>
          </a:blip>
          <a:srcRect b="0" l="0" r="0" t="0"/>
          <a:stretch/>
        </p:blipFill>
        <p:spPr>
          <a:xfrm>
            <a:off x="432000" y="399600"/>
            <a:ext cx="1164107" cy="365675"/>
          </a:xfrm>
          <a:prstGeom prst="rect">
            <a:avLst/>
          </a:prstGeom>
          <a:noFill/>
          <a:ln>
            <a:noFill/>
          </a:ln>
        </p:spPr>
      </p:pic>
      <p:sp>
        <p:nvSpPr>
          <p:cNvPr id="25" name="Google Shape;25;p33"/>
          <p:cNvSpPr/>
          <p:nvPr/>
        </p:nvSpPr>
        <p:spPr>
          <a:xfrm>
            <a:off x="6876000" y="417025"/>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3"/>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1">
  <p:cSld name="DEFAULT_1">
    <p:bg>
      <p:bgPr>
        <a:solidFill>
          <a:srgbClr val="EEEEEE"/>
        </a:solidFill>
      </p:bgPr>
    </p:bg>
    <p:spTree>
      <p:nvGrpSpPr>
        <p:cNvPr id="27" name="Shape 27"/>
        <p:cNvGrpSpPr/>
        <p:nvPr/>
      </p:nvGrpSpPr>
      <p:grpSpPr>
        <a:xfrm>
          <a:off x="0" y="0"/>
          <a:ext cx="0" cy="0"/>
          <a:chOff x="0" y="0"/>
          <a:chExt cx="0" cy="0"/>
        </a:xfrm>
      </p:grpSpPr>
      <p:pic>
        <p:nvPicPr>
          <p:cNvPr id="28" name="Google Shape;28;p34"/>
          <p:cNvPicPr preferRelativeResize="0"/>
          <p:nvPr/>
        </p:nvPicPr>
        <p:blipFill rotWithShape="1">
          <a:blip r:embed="rId2">
            <a:alphaModFix/>
          </a:blip>
          <a:srcRect b="0" l="0" r="0" t="0"/>
          <a:stretch/>
        </p:blipFill>
        <p:spPr>
          <a:xfrm>
            <a:off x="93600" y="93600"/>
            <a:ext cx="7362000" cy="10476001"/>
          </a:xfrm>
          <a:prstGeom prst="rect">
            <a:avLst/>
          </a:prstGeom>
          <a:noFill/>
          <a:ln>
            <a:noFill/>
          </a:ln>
        </p:spPr>
      </p:pic>
      <p:pic>
        <p:nvPicPr>
          <p:cNvPr id="29" name="Google Shape;29;p34"/>
          <p:cNvPicPr preferRelativeResize="0"/>
          <p:nvPr/>
        </p:nvPicPr>
        <p:blipFill rotWithShape="1">
          <a:blip r:embed="rId3">
            <a:alphaModFix/>
          </a:blip>
          <a:srcRect b="0" l="0" r="0" t="0"/>
          <a:stretch/>
        </p:blipFill>
        <p:spPr>
          <a:xfrm>
            <a:off x="432000" y="399600"/>
            <a:ext cx="1164107" cy="365675"/>
          </a:xfrm>
          <a:prstGeom prst="rect">
            <a:avLst/>
          </a:prstGeom>
          <a:noFill/>
          <a:ln>
            <a:noFill/>
          </a:ln>
        </p:spPr>
      </p:pic>
      <p:sp>
        <p:nvSpPr>
          <p:cNvPr id="30" name="Google Shape;30;p34"/>
          <p:cNvSpPr/>
          <p:nvPr/>
        </p:nvSpPr>
        <p:spPr>
          <a:xfrm>
            <a:off x="6876000" y="417025"/>
            <a:ext cx="261600" cy="261600"/>
          </a:xfrm>
          <a:prstGeom prst="roundRect">
            <a:avLst>
              <a:gd fmla="val 6707" name="adj"/>
            </a:avLst>
          </a:prstGeom>
          <a:solidFill>
            <a:srgbClr val="171B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4"/>
          <p:cNvSpPr txBox="1"/>
          <p:nvPr/>
        </p:nvSpPr>
        <p:spPr>
          <a:xfrm>
            <a:off x="6829200" y="417025"/>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FFFFFF"/>
                </a:solidFill>
                <a:latin typeface="Poppins"/>
                <a:ea typeface="Poppins"/>
                <a:cs typeface="Poppins"/>
                <a:sym typeface="Poppins"/>
              </a:rPr>
              <a:t>‹#›</a:t>
            </a:fld>
            <a:endParaRPr b="1" i="0" sz="1000" u="none" cap="none" strike="noStrike">
              <a:solidFill>
                <a:srgbClr val="FFFFFF"/>
              </a:solidFill>
              <a:latin typeface="Poppins"/>
              <a:ea typeface="Poppins"/>
              <a:cs typeface="Poppins"/>
              <a:sym typeface="Poppi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
    <p:bg>
      <p:bgPr>
        <a:solidFill>
          <a:srgbClr val="EEEEEE"/>
        </a:solidFill>
      </p:bgPr>
    </p:bg>
    <p:spTree>
      <p:nvGrpSpPr>
        <p:cNvPr id="33" name="Shape 33"/>
        <p:cNvGrpSpPr/>
        <p:nvPr/>
      </p:nvGrpSpPr>
      <p:grpSpPr>
        <a:xfrm>
          <a:off x="0" y="0"/>
          <a:ext cx="0" cy="0"/>
          <a:chOff x="0" y="0"/>
          <a:chExt cx="0" cy="0"/>
        </a:xfrm>
      </p:grpSpPr>
      <p:pic>
        <p:nvPicPr>
          <p:cNvPr id="34" name="Google Shape;34;g25e0d0230ab_2_360"/>
          <p:cNvPicPr preferRelativeResize="0"/>
          <p:nvPr/>
        </p:nvPicPr>
        <p:blipFill rotWithShape="1">
          <a:blip r:embed="rId2">
            <a:alphaModFix/>
          </a:blip>
          <a:srcRect b="0" l="0" r="0" t="0"/>
          <a:stretch/>
        </p:blipFill>
        <p:spPr>
          <a:xfrm>
            <a:off x="93604" y="93602"/>
            <a:ext cx="7362139" cy="10476196"/>
          </a:xfrm>
          <a:prstGeom prst="rect">
            <a:avLst/>
          </a:prstGeom>
          <a:noFill/>
          <a:ln>
            <a:noFill/>
          </a:ln>
        </p:spPr>
      </p:pic>
      <p:pic>
        <p:nvPicPr>
          <p:cNvPr id="35" name="Google Shape;35;g25e0d0230ab_2_360"/>
          <p:cNvPicPr preferRelativeResize="0"/>
          <p:nvPr/>
        </p:nvPicPr>
        <p:blipFill rotWithShape="1">
          <a:blip r:embed="rId3">
            <a:alphaModFix/>
          </a:blip>
          <a:srcRect b="425" l="0" r="0" t="426"/>
          <a:stretch/>
        </p:blipFill>
        <p:spPr>
          <a:xfrm>
            <a:off x="93604" y="93602"/>
            <a:ext cx="7362139" cy="10476196"/>
          </a:xfrm>
          <a:prstGeom prst="rect">
            <a:avLst/>
          </a:prstGeom>
          <a:noFill/>
          <a:ln>
            <a:noFill/>
          </a:ln>
        </p:spPr>
      </p:pic>
      <p:pic>
        <p:nvPicPr>
          <p:cNvPr id="36" name="Google Shape;36;g25e0d0230ab_2_360"/>
          <p:cNvPicPr preferRelativeResize="0"/>
          <p:nvPr/>
        </p:nvPicPr>
        <p:blipFill rotWithShape="1">
          <a:blip r:embed="rId4">
            <a:alphaModFix/>
          </a:blip>
          <a:srcRect b="0" l="0" r="0" t="0"/>
          <a:stretch/>
        </p:blipFill>
        <p:spPr>
          <a:xfrm>
            <a:off x="432019" y="399607"/>
            <a:ext cx="1164129" cy="365682"/>
          </a:xfrm>
          <a:prstGeom prst="rect">
            <a:avLst/>
          </a:prstGeom>
          <a:noFill/>
          <a:ln>
            <a:noFill/>
          </a:ln>
        </p:spPr>
      </p:pic>
      <p:sp>
        <p:nvSpPr>
          <p:cNvPr id="37" name="Google Shape;37;g25e0d0230ab_2_360"/>
          <p:cNvSpPr/>
          <p:nvPr/>
        </p:nvSpPr>
        <p:spPr>
          <a:xfrm>
            <a:off x="6876296" y="417033"/>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g25e0d0230ab_2_360"/>
          <p:cNvSpPr txBox="1"/>
          <p:nvPr/>
        </p:nvSpPr>
        <p:spPr>
          <a:xfrm>
            <a:off x="6829494" y="417033"/>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4">
  <p:cSld name="CUSTOM_5">
    <p:bg>
      <p:bgPr>
        <a:solidFill>
          <a:srgbClr val="EEEEEE"/>
        </a:solidFill>
      </p:bgPr>
    </p:bg>
    <p:spTree>
      <p:nvGrpSpPr>
        <p:cNvPr id="39" name="Shape 39"/>
        <p:cNvGrpSpPr/>
        <p:nvPr/>
      </p:nvGrpSpPr>
      <p:grpSpPr>
        <a:xfrm>
          <a:off x="0" y="0"/>
          <a:ext cx="0" cy="0"/>
          <a:chOff x="0" y="0"/>
          <a:chExt cx="0" cy="0"/>
        </a:xfrm>
      </p:grpSpPr>
      <p:pic>
        <p:nvPicPr>
          <p:cNvPr id="40" name="Google Shape;40;g25e0d0230ab_2_371"/>
          <p:cNvPicPr preferRelativeResize="0"/>
          <p:nvPr/>
        </p:nvPicPr>
        <p:blipFill rotWithShape="1">
          <a:blip r:embed="rId2">
            <a:alphaModFix/>
          </a:blip>
          <a:srcRect b="425" l="0" r="0" t="426"/>
          <a:stretch/>
        </p:blipFill>
        <p:spPr>
          <a:xfrm>
            <a:off x="93604" y="93602"/>
            <a:ext cx="7362139" cy="10476196"/>
          </a:xfrm>
          <a:prstGeom prst="rect">
            <a:avLst/>
          </a:prstGeom>
          <a:noFill/>
          <a:ln>
            <a:noFill/>
          </a:ln>
        </p:spPr>
      </p:pic>
      <p:pic>
        <p:nvPicPr>
          <p:cNvPr id="41" name="Google Shape;41;g25e0d0230ab_2_371"/>
          <p:cNvPicPr preferRelativeResize="0"/>
          <p:nvPr/>
        </p:nvPicPr>
        <p:blipFill rotWithShape="1">
          <a:blip r:embed="rId3">
            <a:alphaModFix/>
          </a:blip>
          <a:srcRect b="0" l="0" r="0" t="0"/>
          <a:stretch/>
        </p:blipFill>
        <p:spPr>
          <a:xfrm>
            <a:off x="432019" y="399607"/>
            <a:ext cx="1164129" cy="365682"/>
          </a:xfrm>
          <a:prstGeom prst="rect">
            <a:avLst/>
          </a:prstGeom>
          <a:noFill/>
          <a:ln>
            <a:noFill/>
          </a:ln>
        </p:spPr>
      </p:pic>
      <p:sp>
        <p:nvSpPr>
          <p:cNvPr id="42" name="Google Shape;42;g25e0d0230ab_2_371"/>
          <p:cNvSpPr/>
          <p:nvPr/>
        </p:nvSpPr>
        <p:spPr>
          <a:xfrm>
            <a:off x="6876296" y="417033"/>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25e0d0230ab_2_371"/>
          <p:cNvSpPr txBox="1"/>
          <p:nvPr/>
        </p:nvSpPr>
        <p:spPr>
          <a:xfrm>
            <a:off x="6829494" y="417033"/>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1">
  <p:cSld name="CUSTOM_3_1">
    <p:bg>
      <p:bgPr>
        <a:solidFill>
          <a:srgbClr val="EEEEEE"/>
        </a:solidFill>
      </p:bgPr>
    </p:bg>
    <p:spTree>
      <p:nvGrpSpPr>
        <p:cNvPr id="44" name="Shape 44"/>
        <p:cNvGrpSpPr/>
        <p:nvPr/>
      </p:nvGrpSpPr>
      <p:grpSpPr>
        <a:xfrm>
          <a:off x="0" y="0"/>
          <a:ext cx="0" cy="0"/>
          <a:chOff x="0" y="0"/>
          <a:chExt cx="0" cy="0"/>
        </a:xfrm>
      </p:grpSpPr>
      <p:pic>
        <p:nvPicPr>
          <p:cNvPr id="45" name="Google Shape;45;g25e0d0230ab_2_381"/>
          <p:cNvPicPr preferRelativeResize="0"/>
          <p:nvPr/>
        </p:nvPicPr>
        <p:blipFill rotWithShape="1">
          <a:blip r:embed="rId2">
            <a:alphaModFix/>
          </a:blip>
          <a:srcRect b="0" l="0" r="0" t="0"/>
          <a:stretch/>
        </p:blipFill>
        <p:spPr>
          <a:xfrm>
            <a:off x="93604" y="93602"/>
            <a:ext cx="7362139" cy="10476196"/>
          </a:xfrm>
          <a:prstGeom prst="rect">
            <a:avLst/>
          </a:prstGeom>
          <a:noFill/>
          <a:ln>
            <a:noFill/>
          </a:ln>
        </p:spPr>
      </p:pic>
      <p:pic>
        <p:nvPicPr>
          <p:cNvPr id="46" name="Google Shape;46;g25e0d0230ab_2_381"/>
          <p:cNvPicPr preferRelativeResize="0"/>
          <p:nvPr/>
        </p:nvPicPr>
        <p:blipFill rotWithShape="1">
          <a:blip r:embed="rId3">
            <a:alphaModFix/>
          </a:blip>
          <a:srcRect b="0" l="0" r="0" t="0"/>
          <a:stretch/>
        </p:blipFill>
        <p:spPr>
          <a:xfrm>
            <a:off x="432019" y="399607"/>
            <a:ext cx="1164129" cy="365682"/>
          </a:xfrm>
          <a:prstGeom prst="rect">
            <a:avLst/>
          </a:prstGeom>
          <a:noFill/>
          <a:ln>
            <a:noFill/>
          </a:ln>
        </p:spPr>
      </p:pic>
      <p:sp>
        <p:nvSpPr>
          <p:cNvPr id="47" name="Google Shape;47;g25e0d0230ab_2_381"/>
          <p:cNvSpPr/>
          <p:nvPr/>
        </p:nvSpPr>
        <p:spPr>
          <a:xfrm>
            <a:off x="6876296" y="417033"/>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25e0d0230ab_2_381"/>
          <p:cNvSpPr txBox="1"/>
          <p:nvPr/>
        </p:nvSpPr>
        <p:spPr>
          <a:xfrm>
            <a:off x="6829494" y="417033"/>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rgbClr val="EEEEEE"/>
        </a:solidFill>
      </p:bgPr>
    </p:bg>
    <p:spTree>
      <p:nvGrpSpPr>
        <p:cNvPr id="49" name="Shape 49"/>
        <p:cNvGrpSpPr/>
        <p:nvPr/>
      </p:nvGrpSpPr>
      <p:grpSpPr>
        <a:xfrm>
          <a:off x="0" y="0"/>
          <a:ext cx="0" cy="0"/>
          <a:chOff x="0" y="0"/>
          <a:chExt cx="0" cy="0"/>
        </a:xfrm>
      </p:grpSpPr>
      <p:pic>
        <p:nvPicPr>
          <p:cNvPr id="50" name="Google Shape;50;g25e0d0230ab_2_366"/>
          <p:cNvPicPr preferRelativeResize="0"/>
          <p:nvPr/>
        </p:nvPicPr>
        <p:blipFill rotWithShape="1">
          <a:blip r:embed="rId2">
            <a:alphaModFix/>
          </a:blip>
          <a:srcRect b="425" l="0" r="0" t="426"/>
          <a:stretch/>
        </p:blipFill>
        <p:spPr>
          <a:xfrm>
            <a:off x="93604" y="93602"/>
            <a:ext cx="7362139" cy="10476196"/>
          </a:xfrm>
          <a:prstGeom prst="rect">
            <a:avLst/>
          </a:prstGeom>
          <a:noFill/>
          <a:ln>
            <a:noFill/>
          </a:ln>
        </p:spPr>
      </p:pic>
      <p:pic>
        <p:nvPicPr>
          <p:cNvPr id="51" name="Google Shape;51;g25e0d0230ab_2_366"/>
          <p:cNvPicPr preferRelativeResize="0"/>
          <p:nvPr/>
        </p:nvPicPr>
        <p:blipFill rotWithShape="1">
          <a:blip r:embed="rId3">
            <a:alphaModFix/>
          </a:blip>
          <a:srcRect b="0" l="0" r="0" t="0"/>
          <a:stretch/>
        </p:blipFill>
        <p:spPr>
          <a:xfrm>
            <a:off x="432019" y="399607"/>
            <a:ext cx="1164129" cy="365682"/>
          </a:xfrm>
          <a:prstGeom prst="rect">
            <a:avLst/>
          </a:prstGeom>
          <a:noFill/>
          <a:ln>
            <a:noFill/>
          </a:ln>
        </p:spPr>
      </p:pic>
      <p:sp>
        <p:nvSpPr>
          <p:cNvPr id="52" name="Google Shape;52;g25e0d0230ab_2_366"/>
          <p:cNvSpPr/>
          <p:nvPr/>
        </p:nvSpPr>
        <p:spPr>
          <a:xfrm>
            <a:off x="6876296" y="417033"/>
            <a:ext cx="261600" cy="261600"/>
          </a:xfrm>
          <a:prstGeom prst="roundRect">
            <a:avLst>
              <a:gd fmla="val 6707"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25e0d0230ab_2_366"/>
          <p:cNvSpPr txBox="1"/>
          <p:nvPr/>
        </p:nvSpPr>
        <p:spPr>
          <a:xfrm>
            <a:off x="6829494" y="417033"/>
            <a:ext cx="360000" cy="2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000000"/>
                </a:solidFill>
                <a:latin typeface="Poppins"/>
                <a:ea typeface="Poppins"/>
                <a:cs typeface="Poppins"/>
                <a:sym typeface="Poppins"/>
              </a:rPr>
              <a:t>‹#›</a:t>
            </a:fld>
            <a:endParaRPr b="1" i="0" sz="1000" u="none" cap="none" strike="noStrike">
              <a:solidFill>
                <a:srgbClr val="000000"/>
              </a:solidFill>
              <a:latin typeface="Poppins"/>
              <a:ea typeface="Poppins"/>
              <a:cs typeface="Poppins"/>
              <a:sym typeface="Poppi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9.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7.png"/><Relationship Id="rId8"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0.png"/><Relationship Id="rId4" Type="http://schemas.openxmlformats.org/officeDocument/2006/relationships/image" Target="../media/image75.png"/><Relationship Id="rId9" Type="http://schemas.openxmlformats.org/officeDocument/2006/relationships/image" Target="../media/image78.png"/><Relationship Id="rId5"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74.png"/><Relationship Id="rId8" Type="http://schemas.openxmlformats.org/officeDocument/2006/relationships/image" Target="../media/image72.png"/><Relationship Id="rId11" Type="http://schemas.openxmlformats.org/officeDocument/2006/relationships/image" Target="../media/image73.png"/><Relationship Id="rId10" Type="http://schemas.openxmlformats.org/officeDocument/2006/relationships/image" Target="../media/image76.png"/><Relationship Id="rId13" Type="http://schemas.openxmlformats.org/officeDocument/2006/relationships/image" Target="../media/image87.png"/><Relationship Id="rId12" Type="http://schemas.openxmlformats.org/officeDocument/2006/relationships/image" Target="../media/image79.png"/><Relationship Id="rId15" Type="http://schemas.openxmlformats.org/officeDocument/2006/relationships/image" Target="../media/image84.png"/><Relationship Id="rId14" Type="http://schemas.openxmlformats.org/officeDocument/2006/relationships/image" Target="../media/image82.png"/><Relationship Id="rId17" Type="http://schemas.openxmlformats.org/officeDocument/2006/relationships/image" Target="../media/image81.png"/><Relationship Id="rId16" Type="http://schemas.openxmlformats.org/officeDocument/2006/relationships/image" Target="../media/image77.png"/><Relationship Id="rId19" Type="http://schemas.openxmlformats.org/officeDocument/2006/relationships/image" Target="../media/image85.png"/><Relationship Id="rId18" Type="http://schemas.openxmlformats.org/officeDocument/2006/relationships/image" Target="../media/image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0.png"/><Relationship Id="rId4" Type="http://schemas.openxmlformats.org/officeDocument/2006/relationships/image" Target="../media/image100.png"/><Relationship Id="rId5" Type="http://schemas.openxmlformats.org/officeDocument/2006/relationships/image" Target="../media/image86.png"/><Relationship Id="rId6" Type="http://schemas.openxmlformats.org/officeDocument/2006/relationships/image" Target="../media/image83.png"/><Relationship Id="rId7" Type="http://schemas.openxmlformats.org/officeDocument/2006/relationships/image" Target="../media/image8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0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www.overleaf.com/project/62df9ebe849b1fb0927b34a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9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97.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linkedin.com/in/lionel-rebibo-67710554/" TargetMode="External"/><Relationship Id="rId4" Type="http://schemas.openxmlformats.org/officeDocument/2006/relationships/image" Target="../media/image94.png"/><Relationship Id="rId9" Type="http://schemas.openxmlformats.org/officeDocument/2006/relationships/hyperlink" Target="https://www.linkedin.com/in/mohamed-yangui-23b5947/" TargetMode="External"/><Relationship Id="rId5" Type="http://schemas.openxmlformats.org/officeDocument/2006/relationships/hyperlink" Target="https://www.linkedin.com/in/laurentbarocas/" TargetMode="External"/><Relationship Id="rId6" Type="http://schemas.openxmlformats.org/officeDocument/2006/relationships/image" Target="../media/image102.png"/><Relationship Id="rId7" Type="http://schemas.openxmlformats.org/officeDocument/2006/relationships/hyperlink" Target="https://www.linkedin.com/in/alexander-jansen-6092b51/" TargetMode="External"/><Relationship Id="rId8" Type="http://schemas.openxmlformats.org/officeDocument/2006/relationships/image" Target="../media/image106.png"/><Relationship Id="rId20" Type="http://schemas.openxmlformats.org/officeDocument/2006/relationships/image" Target="../media/image107.png"/><Relationship Id="rId22" Type="http://schemas.openxmlformats.org/officeDocument/2006/relationships/image" Target="../media/image104.png"/><Relationship Id="rId21" Type="http://schemas.openxmlformats.org/officeDocument/2006/relationships/hyperlink" Target="https://www.linkedin.com/in/yann-le-floch-finance/" TargetMode="External"/><Relationship Id="rId11" Type="http://schemas.openxmlformats.org/officeDocument/2006/relationships/hyperlink" Target="https://www.linkedin.com/in/caroline-jacquard/" TargetMode="External"/><Relationship Id="rId10" Type="http://schemas.openxmlformats.org/officeDocument/2006/relationships/image" Target="../media/image95.png"/><Relationship Id="rId13" Type="http://schemas.openxmlformats.org/officeDocument/2006/relationships/hyperlink" Target="https://www.linkedin.com/in/garyrebibo/" TargetMode="External"/><Relationship Id="rId12" Type="http://schemas.openxmlformats.org/officeDocument/2006/relationships/image" Target="../media/image96.png"/><Relationship Id="rId15" Type="http://schemas.openxmlformats.org/officeDocument/2006/relationships/hyperlink" Target="https://www.linkedin.com/in/rjshea1/" TargetMode="External"/><Relationship Id="rId14" Type="http://schemas.openxmlformats.org/officeDocument/2006/relationships/image" Target="../media/image103.png"/><Relationship Id="rId17" Type="http://schemas.openxmlformats.org/officeDocument/2006/relationships/hyperlink" Target="https://www.linkedin.com/in/peternstamas/" TargetMode="External"/><Relationship Id="rId16" Type="http://schemas.openxmlformats.org/officeDocument/2006/relationships/image" Target="../media/image92.png"/><Relationship Id="rId19" Type="http://schemas.openxmlformats.org/officeDocument/2006/relationships/image" Target="../media/image110.png"/><Relationship Id="rId18" Type="http://schemas.openxmlformats.org/officeDocument/2006/relationships/image" Target="../media/image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9.png"/><Relationship Id="rId4" Type="http://schemas.openxmlformats.org/officeDocument/2006/relationships/image" Target="../media/image112.png"/><Relationship Id="rId9" Type="http://schemas.openxmlformats.org/officeDocument/2006/relationships/image" Target="../media/image104.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30.png"/><Relationship Id="rId8" Type="http://schemas.openxmlformats.org/officeDocument/2006/relationships/hyperlink" Target="https://www.linkedin.com/in/matthieu-le-berre-43101286/" TargetMode="External"/><Relationship Id="rId11" Type="http://schemas.openxmlformats.org/officeDocument/2006/relationships/image" Target="../media/image113.png"/><Relationship Id="rId10" Type="http://schemas.openxmlformats.org/officeDocument/2006/relationships/image" Target="../media/image105.png"/><Relationship Id="rId13" Type="http://schemas.openxmlformats.org/officeDocument/2006/relationships/image" Target="../media/image119.png"/><Relationship Id="rId12" Type="http://schemas.openxmlformats.org/officeDocument/2006/relationships/image" Target="../media/image1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0.png"/><Relationship Id="rId4" Type="http://schemas.openxmlformats.org/officeDocument/2006/relationships/image" Target="../media/image128.png"/><Relationship Id="rId9" Type="http://schemas.openxmlformats.org/officeDocument/2006/relationships/image" Target="../media/image137.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2.png"/><Relationship Id="rId8" Type="http://schemas.openxmlformats.org/officeDocument/2006/relationships/image" Target="../media/image129.png"/><Relationship Id="rId11" Type="http://schemas.openxmlformats.org/officeDocument/2006/relationships/image" Target="../media/image138.png"/><Relationship Id="rId10" Type="http://schemas.openxmlformats.org/officeDocument/2006/relationships/image" Target="../media/image132.png"/><Relationship Id="rId12" Type="http://schemas.openxmlformats.org/officeDocument/2006/relationships/image" Target="../media/image1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6.png"/><Relationship Id="rId4" Type="http://schemas.openxmlformats.org/officeDocument/2006/relationships/image" Target="../media/image131.png"/><Relationship Id="rId5" Type="http://schemas.openxmlformats.org/officeDocument/2006/relationships/image" Target="../media/image135.png"/><Relationship Id="rId6" Type="http://schemas.openxmlformats.org/officeDocument/2006/relationships/image" Target="../media/image134.png"/><Relationship Id="rId7" Type="http://schemas.openxmlformats.org/officeDocument/2006/relationships/image" Target="../media/image125.png"/><Relationship Id="rId8" Type="http://schemas.openxmlformats.org/officeDocument/2006/relationships/image" Target="../media/image1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9.png"/><Relationship Id="rId5" Type="http://schemas.openxmlformats.org/officeDocument/2006/relationships/hyperlink" Target="https://www.statista.com/statistics/224579/worldwide-etf-assets-under-management-since-1997/" TargetMode="External"/><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40" Type="http://schemas.openxmlformats.org/officeDocument/2006/relationships/image" Target="../media/image45.png"/><Relationship Id="rId42" Type="http://schemas.openxmlformats.org/officeDocument/2006/relationships/image" Target="../media/image64.png"/><Relationship Id="rId41" Type="http://schemas.openxmlformats.org/officeDocument/2006/relationships/hyperlink" Target="https://about.hm.com/news/general-news-2022/high-fashion-meets-virtual-fantasy-in-h-m-s-latest-innovation-st.html" TargetMode="External"/><Relationship Id="rId44" Type="http://schemas.openxmlformats.org/officeDocument/2006/relationships/image" Target="../media/image42.png"/><Relationship Id="rId43" Type="http://schemas.openxmlformats.org/officeDocument/2006/relationships/hyperlink" Target="https://vault.gucci.com/en-CH/story/metaverse" TargetMode="External"/><Relationship Id="rId46" Type="http://schemas.openxmlformats.org/officeDocument/2006/relationships/image" Target="../media/image43.png"/><Relationship Id="rId45" Type="http://schemas.openxmlformats.org/officeDocument/2006/relationships/hyperlink" Target="https://www.nivea.com/thevalueoftouch" TargetMode="External"/><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ww.adidas.co.uk/metaverse" TargetMode="External"/><Relationship Id="rId4" Type="http://schemas.openxmlformats.org/officeDocument/2006/relationships/image" Target="../media/image30.png"/><Relationship Id="rId9" Type="http://schemas.openxmlformats.org/officeDocument/2006/relationships/hyperlink" Target="https://www.inverse.com/input/style/nike-most-revenue-nft-sales-list" TargetMode="External"/><Relationship Id="rId48" Type="http://schemas.openxmlformats.org/officeDocument/2006/relationships/image" Target="../media/image46.png"/><Relationship Id="rId47" Type="http://schemas.openxmlformats.org/officeDocument/2006/relationships/hyperlink" Target="https://www.plein.com/at/en/search/?cgid=nft#" TargetMode="External"/><Relationship Id="rId49" Type="http://schemas.openxmlformats.org/officeDocument/2006/relationships/hyperlink" Target="https://world.dolcegabbana.com/discover/dgfamily-nft-community/" TargetMode="External"/><Relationship Id="rId5" Type="http://schemas.openxmlformats.org/officeDocument/2006/relationships/hyperlink" Target="https://stories.starbucks.com/stories/2022/the-starbucks-odyssey-begins/" TargetMode="External"/><Relationship Id="rId6" Type="http://schemas.openxmlformats.org/officeDocument/2006/relationships/image" Target="../media/image35.png"/><Relationship Id="rId7" Type="http://schemas.openxmlformats.org/officeDocument/2006/relationships/hyperlink" Target="https://beincrypto.com/louis-vuitton-doubles-down-on-nft-efforts-despite-dwindling-interest/" TargetMode="External"/><Relationship Id="rId8" Type="http://schemas.openxmlformats.org/officeDocument/2006/relationships/image" Target="../media/image34.png"/><Relationship Id="rId31" Type="http://schemas.openxmlformats.org/officeDocument/2006/relationships/hyperlink" Target="https://nft.iwc.com/" TargetMode="External"/><Relationship Id="rId30" Type="http://schemas.openxmlformats.org/officeDocument/2006/relationships/image" Target="../media/image37.png"/><Relationship Id="rId33" Type="http://schemas.openxmlformats.org/officeDocument/2006/relationships/hyperlink" Target="https://www.nbcnews.com/pop-culture/pop-culture-news/mcrib-back-mcdonalds-also-nft-rcna4277" TargetMode="External"/><Relationship Id="rId32" Type="http://schemas.openxmlformats.org/officeDocument/2006/relationships/image" Target="../media/image40.png"/><Relationship Id="rId35" Type="http://schemas.openxmlformats.org/officeDocument/2006/relationships/hyperlink" Target="https://itsfingerlickingood.kfc.com.my/nft/" TargetMode="External"/><Relationship Id="rId34" Type="http://schemas.openxmlformats.org/officeDocument/2006/relationships/image" Target="../media/image41.png"/><Relationship Id="rId37" Type="http://schemas.openxmlformats.org/officeDocument/2006/relationships/hyperlink" Target="https://nftnow.com/collectibles/where-are-all-the-disney-nfts-we-scrolled-around-found-out/" TargetMode="External"/><Relationship Id="rId36" Type="http://schemas.openxmlformats.org/officeDocument/2006/relationships/image" Target="../media/image48.png"/><Relationship Id="rId39" Type="http://schemas.openxmlformats.org/officeDocument/2006/relationships/hyperlink" Target="https://netflixnftcampaign.com/" TargetMode="External"/><Relationship Id="rId38" Type="http://schemas.openxmlformats.org/officeDocument/2006/relationships/image" Target="../media/image52.png"/><Relationship Id="rId62" Type="http://schemas.openxmlformats.org/officeDocument/2006/relationships/hyperlink" Target="https://finbold.com/luxury-brand-hermes-ventures-into-metaverse-with-crypto-and-nft-trademark-filing/" TargetMode="External"/><Relationship Id="rId61" Type="http://schemas.openxmlformats.org/officeDocument/2006/relationships/image" Target="../media/image58.png"/><Relationship Id="rId20" Type="http://schemas.openxmlformats.org/officeDocument/2006/relationships/image" Target="../media/image36.png"/><Relationship Id="rId64" Type="http://schemas.openxmlformats.org/officeDocument/2006/relationships/hyperlink" Target="https://nft.givenchy.com/" TargetMode="External"/><Relationship Id="rId63" Type="http://schemas.openxmlformats.org/officeDocument/2006/relationships/image" Target="../media/image65.png"/><Relationship Id="rId22" Type="http://schemas.openxmlformats.org/officeDocument/2006/relationships/image" Target="../media/image44.png"/><Relationship Id="rId21" Type="http://schemas.openxmlformats.org/officeDocument/2006/relationships/hyperlink" Target="https://jacobandco.com/nft" TargetMode="External"/><Relationship Id="rId65" Type="http://schemas.openxmlformats.org/officeDocument/2006/relationships/image" Target="../media/image57.png"/><Relationship Id="rId24" Type="http://schemas.openxmlformats.org/officeDocument/2006/relationships/image" Target="../media/image38.png"/><Relationship Id="rId23" Type="http://schemas.openxmlformats.org/officeDocument/2006/relationships/hyperlink" Target="https://nft.tiffany.com/" TargetMode="External"/><Relationship Id="rId60" Type="http://schemas.openxmlformats.org/officeDocument/2006/relationships/image" Target="../media/image60.png"/><Relationship Id="rId26" Type="http://schemas.openxmlformats.org/officeDocument/2006/relationships/image" Target="../media/image39.png"/><Relationship Id="rId25" Type="http://schemas.openxmlformats.org/officeDocument/2006/relationships/hyperlink" Target="https://hennessy.cafe11.xyz/" TargetMode="External"/><Relationship Id="rId28" Type="http://schemas.openxmlformats.org/officeDocument/2006/relationships/image" Target="../media/image33.png"/><Relationship Id="rId27" Type="http://schemas.openxmlformats.org/officeDocument/2006/relationships/hyperlink" Target="https://www.hublot.com/en-gb/news/hublot-nft-draw" TargetMode="External"/><Relationship Id="rId29" Type="http://schemas.openxmlformats.org/officeDocument/2006/relationships/hyperlink" Target="https://www.timex.com/the-timex-blog/go-ape-with-timex-x-bayc.html" TargetMode="External"/><Relationship Id="rId51" Type="http://schemas.openxmlformats.org/officeDocument/2006/relationships/hyperlink" Target="https://www.prada.com/prada-crypted/" TargetMode="External"/><Relationship Id="rId50" Type="http://schemas.openxmlformats.org/officeDocument/2006/relationships/image" Target="../media/image47.png"/><Relationship Id="rId53" Type="http://schemas.openxmlformats.org/officeDocument/2006/relationships/hyperlink" Target="https://web3.yslbeauty.com/" TargetMode="External"/><Relationship Id="rId52" Type="http://schemas.openxmlformats.org/officeDocument/2006/relationships/image" Target="../media/image53.png"/><Relationship Id="rId11" Type="http://schemas.openxmlformats.org/officeDocument/2006/relationships/hyperlink" Target="https://blackstation.puma.com/" TargetMode="External"/><Relationship Id="rId55" Type="http://schemas.openxmlformats.org/officeDocument/2006/relationships/hyperlink" Target="https://themicdrop.pepsi.com/" TargetMode="External"/><Relationship Id="rId10" Type="http://schemas.openxmlformats.org/officeDocument/2006/relationships/image" Target="../media/image25.png"/><Relationship Id="rId54" Type="http://schemas.openxmlformats.org/officeDocument/2006/relationships/image" Target="../media/image50.png"/><Relationship Id="rId13" Type="http://schemas.openxmlformats.org/officeDocument/2006/relationships/hyperlink" Target="https://www.nestle-family.com/en/thetrixglobe" TargetMode="External"/><Relationship Id="rId57" Type="http://schemas.openxmlformats.org/officeDocument/2006/relationships/hyperlink" Target="https://www.nftgators.com/ralph-lauren-ramps-up-metaverse-ambitions-with-phygital-fashion-collection-in-partnership-with-fortnite/" TargetMode="External"/><Relationship Id="rId12" Type="http://schemas.openxmlformats.org/officeDocument/2006/relationships/image" Target="../media/image22.png"/><Relationship Id="rId56" Type="http://schemas.openxmlformats.org/officeDocument/2006/relationships/image" Target="../media/image49.png"/><Relationship Id="rId15" Type="http://schemas.openxmlformats.org/officeDocument/2006/relationships/hyperlink" Target="https://nft.porsche.com/" TargetMode="External"/><Relationship Id="rId59" Type="http://schemas.openxmlformats.org/officeDocument/2006/relationships/hyperlink" Target="https://www.hugoboss.com/uk/boss-russell-athletic-nft/" TargetMode="External"/><Relationship Id="rId14" Type="http://schemas.openxmlformats.org/officeDocument/2006/relationships/image" Target="../media/image27.png"/><Relationship Id="rId58" Type="http://schemas.openxmlformats.org/officeDocument/2006/relationships/image" Target="../media/image51.png"/><Relationship Id="rId17" Type="http://schemas.openxmlformats.org/officeDocument/2006/relationships/hyperlink" Target="https://www.rimowa.com/gb/en/stories/rimowa-launches-first-nft.html" TargetMode="External"/><Relationship Id="rId16" Type="http://schemas.openxmlformats.org/officeDocument/2006/relationships/image" Target="../media/image31.png"/><Relationship Id="rId19" Type="http://schemas.openxmlformats.org/officeDocument/2006/relationships/hyperlink" Target="https://www.tagheuer.com/gb/en/tag-heuer-connected-calibre-e4/nft-and-photo-viewer.html" TargetMode="External"/><Relationship Id="rId18"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95" name="Shape 95"/>
        <p:cNvGrpSpPr/>
        <p:nvPr/>
      </p:nvGrpSpPr>
      <p:grpSpPr>
        <a:xfrm>
          <a:off x="0" y="0"/>
          <a:ext cx="0" cy="0"/>
          <a:chOff x="0" y="0"/>
          <a:chExt cx="0" cy="0"/>
        </a:xfrm>
      </p:grpSpPr>
      <p:sp>
        <p:nvSpPr>
          <p:cNvPr id="96" name="Google Shape;96;p1"/>
          <p:cNvSpPr/>
          <p:nvPr/>
        </p:nvSpPr>
        <p:spPr>
          <a:xfrm>
            <a:off x="432000" y="4320000"/>
            <a:ext cx="6251100" cy="162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GB" sz="48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0"/>
                  </a:ext>
                </a:extLst>
              </a:rPr>
              <a:t>TRKX - Trakx Token</a:t>
            </a:r>
            <a:endParaRPr b="1" i="0" sz="48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
                </a:ext>
              </a:extLst>
            </a:endParaRPr>
          </a:p>
          <a:p>
            <a:pPr indent="0" lvl="0" marL="0" marR="0" rtl="0" algn="l">
              <a:lnSpc>
                <a:spcPct val="100000"/>
              </a:lnSpc>
              <a:spcBef>
                <a:spcPts val="0"/>
              </a:spcBef>
              <a:spcAft>
                <a:spcPts val="0"/>
              </a:spcAft>
              <a:buClr>
                <a:srgbClr val="000000"/>
              </a:buClr>
              <a:buSzPts val="4200"/>
              <a:buFont typeface="Arial"/>
              <a:buNone/>
            </a:pPr>
            <a:r>
              <a:rPr b="1" i="0" lang="en-GB" sz="4800" u="none" cap="none" strike="noStrike">
                <a:solidFill>
                  <a:srgbClr val="CCCCCC"/>
                </a:solidFill>
                <a:latin typeface="Poppins"/>
                <a:ea typeface="Poppins"/>
                <a:cs typeface="Poppins"/>
                <a:sym typeface="Poppins"/>
                <a:extLst>
                  <a:ext uri="http://customooxmlschemas.google.com/">
                    <go:slidesCustomData xmlns:go="http://customooxmlschemas.google.com/" textRoundtripDataId="2"/>
                  </a:ext>
                </a:extLst>
              </a:rPr>
              <a:t>White Paper</a:t>
            </a:r>
            <a:endParaRPr b="1" i="0" sz="4800" u="none" cap="none" strike="noStrike">
              <a:solidFill>
                <a:srgbClr val="CCCCCC"/>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8"/>
          <p:cNvSpPr/>
          <p:nvPr/>
        </p:nvSpPr>
        <p:spPr>
          <a:xfrm>
            <a:off x="432000" y="4680000"/>
            <a:ext cx="6251100" cy="92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GB" sz="4000" u="none" cap="none" strike="noStrike">
                <a:solidFill>
                  <a:srgbClr val="EEEEEE"/>
                </a:solidFill>
                <a:latin typeface="Poppins"/>
                <a:ea typeface="Poppins"/>
                <a:cs typeface="Poppins"/>
                <a:sym typeface="Poppins"/>
              </a:rPr>
              <a:t>Trakx platform</a:t>
            </a:r>
            <a:endParaRPr b="1" i="0" sz="4000" u="none" cap="none" strike="noStrike">
              <a:solidFill>
                <a:srgbClr val="CCCCCC"/>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p:nvPr/>
        </p:nvSpPr>
        <p:spPr>
          <a:xfrm>
            <a:off x="432000" y="1440000"/>
            <a:ext cx="62484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CTIs- Making the difference</a:t>
            </a:r>
            <a:endParaRPr b="1" i="0" sz="3000" u="none" cap="none" strike="noStrike">
              <a:solidFill>
                <a:srgbClr val="EEEEEE"/>
              </a:solidFill>
              <a:latin typeface="Poppins"/>
              <a:ea typeface="Poppins"/>
              <a:cs typeface="Poppins"/>
              <a:sym typeface="Poppins"/>
            </a:endParaRPr>
          </a:p>
        </p:txBody>
      </p:sp>
      <p:pic>
        <p:nvPicPr>
          <p:cNvPr descr="preencoded.png" id="215" name="Google Shape;215;p9"/>
          <p:cNvPicPr preferRelativeResize="0"/>
          <p:nvPr/>
        </p:nvPicPr>
        <p:blipFill rotWithShape="1">
          <a:blip r:embed="rId3">
            <a:alphaModFix/>
          </a:blip>
          <a:srcRect b="0" l="42028" r="0" t="0"/>
          <a:stretch/>
        </p:blipFill>
        <p:spPr>
          <a:xfrm>
            <a:off x="3949650" y="6471600"/>
            <a:ext cx="3457950" cy="3976700"/>
          </a:xfrm>
          <a:prstGeom prst="rect">
            <a:avLst/>
          </a:prstGeom>
          <a:noFill/>
          <a:ln>
            <a:noFill/>
          </a:ln>
        </p:spPr>
      </p:pic>
      <p:sp>
        <p:nvSpPr>
          <p:cNvPr id="216" name="Google Shape;216;p9"/>
          <p:cNvSpPr/>
          <p:nvPr/>
        </p:nvSpPr>
        <p:spPr>
          <a:xfrm>
            <a:off x="432000" y="2166750"/>
            <a:ext cx="6701700" cy="77211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700"/>
              </a:spcBef>
              <a:spcAft>
                <a:spcPts val="0"/>
              </a:spcAft>
              <a:buClr>
                <a:schemeClr val="dk1"/>
              </a:buClr>
              <a:buSzPts val="1100"/>
              <a:buFont typeface="Arial"/>
              <a:buNone/>
            </a:pPr>
            <a:r>
              <a:rPr b="1" i="0" lang="en-GB" sz="1600" u="none" cap="none" strike="noStrike">
                <a:solidFill>
                  <a:schemeClr val="lt1"/>
                </a:solidFill>
                <a:latin typeface="Poppins"/>
                <a:ea typeface="Poppins"/>
                <a:cs typeface="Poppins"/>
                <a:sym typeface="Poppins"/>
              </a:rPr>
              <a:t>Our mission</a:t>
            </a:r>
            <a:endParaRPr b="1" i="0" sz="1600" u="none" cap="none" strike="noStrike">
              <a:solidFill>
                <a:schemeClr val="lt1"/>
              </a:solidFill>
              <a:latin typeface="Poppins"/>
              <a:ea typeface="Poppins"/>
              <a:cs typeface="Poppins"/>
              <a:sym typeface="Poppins"/>
            </a:endParaRPr>
          </a:p>
          <a:p>
            <a:pPr indent="-317500" lvl="0" marL="457200" marR="0" rtl="0" algn="l">
              <a:lnSpc>
                <a:spcPct val="120000"/>
              </a:lnSpc>
              <a:spcBef>
                <a:spcPts val="700"/>
              </a:spcBef>
              <a:spcAft>
                <a:spcPts val="0"/>
              </a:spcAft>
              <a:buClr>
                <a:srgbClr val="E8FF8C"/>
              </a:buClr>
              <a:buSzPts val="1400"/>
              <a:buFont typeface="Poppins"/>
              <a:buChar char="●"/>
            </a:pPr>
            <a:r>
              <a:rPr b="0" i="0" lang="en-GB" sz="1400" u="none" cap="none" strike="noStrike">
                <a:solidFill>
                  <a:srgbClr val="EEEEEE"/>
                </a:solidFill>
                <a:latin typeface="Poppins"/>
                <a:ea typeface="Poppins"/>
                <a:cs typeface="Poppins"/>
                <a:sym typeface="Poppins"/>
              </a:rPr>
              <a:t>Trakx is the leading platform for crypto-index trading</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rgbClr val="E8FF8C"/>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rPr b="1" i="0" lang="en-GB" sz="1600" u="none" cap="none" strike="noStrike">
                <a:solidFill>
                  <a:schemeClr val="lt1"/>
                </a:solidFill>
                <a:latin typeface="Poppins"/>
                <a:ea typeface="Poppins"/>
                <a:cs typeface="Poppins"/>
                <a:sym typeface="Poppins"/>
              </a:rPr>
              <a:t>Sophisticated &amp; transparent index strategies</a:t>
            </a:r>
            <a:endParaRPr b="1" i="0" sz="1600" u="none" cap="none" strike="noStrike">
              <a:solidFill>
                <a:schemeClr val="lt1"/>
              </a:solidFill>
              <a:latin typeface="Poppins"/>
              <a:ea typeface="Poppins"/>
              <a:cs typeface="Poppins"/>
              <a:sym typeface="Poppins"/>
            </a:endParaRPr>
          </a:p>
          <a:p>
            <a:pPr indent="-317500" lvl="0" marL="457200" marR="0" rtl="0" algn="l">
              <a:lnSpc>
                <a:spcPct val="120000"/>
              </a:lnSpc>
              <a:spcBef>
                <a:spcPts val="700"/>
              </a:spcBef>
              <a:spcAft>
                <a:spcPts val="0"/>
              </a:spcAft>
              <a:buClr>
                <a:srgbClr val="E8FF8C"/>
              </a:buClr>
              <a:buSzPts val="1400"/>
              <a:buFont typeface="Poppins"/>
              <a:buChar char="●"/>
            </a:pPr>
            <a:r>
              <a:rPr b="0" i="0" lang="en-GB" sz="1400" u="none" cap="none" strike="noStrike">
                <a:solidFill>
                  <a:srgbClr val="EEEEEE"/>
                </a:solidFill>
                <a:latin typeface="Poppins"/>
                <a:ea typeface="Poppins"/>
                <a:cs typeface="Poppins"/>
                <a:sym typeface="Poppins"/>
              </a:rPr>
              <a:t>Trakx offers an array of advanced proprietary tradable instruments called Crypto Tradable Indices (CTIs)</a:t>
            </a:r>
            <a:endParaRPr b="0" i="0" sz="1400" u="none" cap="none" strike="noStrike">
              <a:solidFill>
                <a:srgbClr val="EEEEEE"/>
              </a:solidFill>
              <a:latin typeface="Poppins"/>
              <a:ea typeface="Poppins"/>
              <a:cs typeface="Poppins"/>
              <a:sym typeface="Poppins"/>
            </a:endParaRPr>
          </a:p>
          <a:p>
            <a:pPr indent="-317500" lvl="0" marL="457200" marR="0" rtl="0" algn="l">
              <a:lnSpc>
                <a:spcPct val="120000"/>
              </a:lnSpc>
              <a:spcBef>
                <a:spcPts val="700"/>
              </a:spcBef>
              <a:spcAft>
                <a:spcPts val="0"/>
              </a:spcAft>
              <a:buClr>
                <a:srgbClr val="E8FF8C"/>
              </a:buClr>
              <a:buSzPts val="1400"/>
              <a:buFont typeface="Poppins"/>
              <a:buChar char="●"/>
            </a:pPr>
            <a:r>
              <a:rPr b="0" i="0" lang="en-GB" sz="1400" u="none" cap="none" strike="noStrike">
                <a:solidFill>
                  <a:srgbClr val="EEEEEE"/>
                </a:solidFill>
                <a:latin typeface="Poppins"/>
                <a:ea typeface="Poppins"/>
                <a:cs typeface="Poppins"/>
                <a:sym typeface="Poppins"/>
              </a:rPr>
              <a:t>CTIs track crypto asset indices that follow fixed and transparent rules and </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3"/>
                  </a:ext>
                </a:extLst>
              </a:rPr>
              <a:t>select</a:t>
            </a:r>
            <a:r>
              <a:rPr b="0" i="0" lang="en-GB" sz="1400" u="none" cap="none" strike="noStrike">
                <a:solidFill>
                  <a:srgbClr val="EEEEEE"/>
                </a:solidFill>
                <a:latin typeface="Poppins"/>
                <a:ea typeface="Poppins"/>
                <a:cs typeface="Poppins"/>
                <a:sym typeface="Poppins"/>
              </a:rPr>
              <a:t> the most liquid and relevant assets in each category</a:t>
            </a:r>
            <a:endParaRPr b="0" i="0" sz="1400" u="none" cap="none" strike="noStrike">
              <a:solidFill>
                <a:srgbClr val="EEEEEE"/>
              </a:solidFill>
              <a:latin typeface="Poppins"/>
              <a:ea typeface="Poppins"/>
              <a:cs typeface="Poppins"/>
              <a:sym typeface="Poppins"/>
            </a:endParaRPr>
          </a:p>
          <a:p>
            <a:pPr indent="-317500" lvl="0" marL="457200" marR="0" rtl="0" algn="l">
              <a:lnSpc>
                <a:spcPct val="120000"/>
              </a:lnSpc>
              <a:spcBef>
                <a:spcPts val="700"/>
              </a:spcBef>
              <a:spcAft>
                <a:spcPts val="0"/>
              </a:spcAft>
              <a:buClr>
                <a:srgbClr val="E8FF8C"/>
              </a:buClr>
              <a:buSzPts val="1400"/>
              <a:buFont typeface="Poppins"/>
              <a:buChar char="●"/>
            </a:pP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4"/>
                  </a:ext>
                </a:extLst>
              </a:rPr>
              <a:t>Publication</a:t>
            </a:r>
            <a:r>
              <a:rPr b="0" i="0" lang="en-GB" sz="1400" u="none" cap="none" strike="noStrike">
                <a:solidFill>
                  <a:srgbClr val="EEEEEE"/>
                </a:solidFill>
                <a:latin typeface="Poppins"/>
                <a:ea typeface="Poppins"/>
                <a:cs typeface="Poppins"/>
                <a:sym typeface="Poppins"/>
              </a:rPr>
              <a:t> of CTI token holdings, their weights and NAV are live intra-day and published daily on external media</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rPr b="1" i="0" lang="en-GB" sz="1600" u="none" cap="none" strike="noStrike">
                <a:solidFill>
                  <a:schemeClr val="lt1"/>
                </a:solidFill>
                <a:latin typeface="Poppins"/>
                <a:ea typeface="Poppins"/>
                <a:cs typeface="Poppins"/>
                <a:sym typeface="Poppins"/>
              </a:rPr>
              <a:t>Permanent liquidity</a:t>
            </a:r>
            <a:endParaRPr b="1" i="0" sz="1600" u="none" cap="none" strike="noStrike">
              <a:solidFill>
                <a:schemeClr val="lt1"/>
              </a:solidFill>
              <a:latin typeface="Poppins"/>
              <a:ea typeface="Poppins"/>
              <a:cs typeface="Poppins"/>
              <a:sym typeface="Poppins"/>
            </a:endParaRPr>
          </a:p>
          <a:p>
            <a:pPr indent="-317500" lvl="0" marL="457200" marR="0" rtl="0" algn="l">
              <a:lnSpc>
                <a:spcPct val="120000"/>
              </a:lnSpc>
              <a:spcBef>
                <a:spcPts val="700"/>
              </a:spcBef>
              <a:spcAft>
                <a:spcPts val="0"/>
              </a:spcAft>
              <a:buClr>
                <a:srgbClr val="E8FF8C"/>
              </a:buClr>
              <a:buSzPts val="1400"/>
              <a:buFont typeface="Poppins"/>
              <a:buChar char="●"/>
            </a:pPr>
            <a:r>
              <a:rPr b="0" i="0" lang="en-GB" sz="1400" u="none" cap="none" strike="noStrike">
                <a:solidFill>
                  <a:srgbClr val="EEEEEE"/>
                </a:solidFill>
                <a:latin typeface="Poppins"/>
                <a:ea typeface="Poppins"/>
                <a:cs typeface="Poppins"/>
                <a:sym typeface="Poppins"/>
              </a:rPr>
              <a:t>Trading flexibility, </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5"/>
                  </a:ext>
                </a:extLst>
              </a:rPr>
              <a:t>adapt</a:t>
            </a:r>
            <a:r>
              <a:rPr b="0" i="0" lang="en-GB" sz="1400" u="none" cap="none" strike="noStrike">
                <a:solidFill>
                  <a:srgbClr val="EEEEEE"/>
                </a:solidFill>
                <a:latin typeface="Poppins"/>
                <a:ea typeface="Poppins"/>
                <a:cs typeface="Poppins"/>
                <a:sym typeface="Poppins"/>
              </a:rPr>
              <a:t>ed to a fast moving environment (24/7/365)</a:t>
            </a:r>
            <a:endParaRPr b="0" i="0" sz="1400" u="none" cap="none" strike="noStrike">
              <a:solidFill>
                <a:srgbClr val="EEEEEE"/>
              </a:solidFill>
              <a:latin typeface="Poppins"/>
              <a:ea typeface="Poppins"/>
              <a:cs typeface="Poppins"/>
              <a:sym typeface="Poppins"/>
            </a:endParaRPr>
          </a:p>
          <a:p>
            <a:pPr indent="0" lvl="0" marL="457200" marR="2743200" rtl="0" algn="l">
              <a:lnSpc>
                <a:spcPct val="120000"/>
              </a:lnSpc>
              <a:spcBef>
                <a:spcPts val="7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rPr b="1" i="0" lang="en-GB" sz="1600" u="none" cap="none" strike="noStrike">
                <a:solidFill>
                  <a:schemeClr val="lt1"/>
                </a:solidFill>
                <a:latin typeface="Poppins"/>
                <a:ea typeface="Poppins"/>
                <a:cs typeface="Poppins"/>
                <a:sym typeface="Poppins"/>
              </a:rPr>
              <a:t>Easy onboarding</a:t>
            </a:r>
            <a:endParaRPr b="1" i="0" sz="1400" u="none" cap="none" strike="noStrike">
              <a:solidFill>
                <a:schemeClr val="lt1"/>
              </a:solidFill>
              <a:latin typeface="Poppins"/>
              <a:ea typeface="Poppins"/>
              <a:cs typeface="Poppins"/>
              <a:sym typeface="Poppins"/>
            </a:endParaRPr>
          </a:p>
          <a:p>
            <a:pPr indent="-317500" lvl="0" marL="457200" marR="2468880" rtl="0" algn="l">
              <a:lnSpc>
                <a:spcPct val="120000"/>
              </a:lnSpc>
              <a:spcBef>
                <a:spcPts val="700"/>
              </a:spcBef>
              <a:spcAft>
                <a:spcPts val="0"/>
              </a:spcAft>
              <a:buClr>
                <a:srgbClr val="E8FF8C"/>
              </a:buClr>
              <a:buSzPts val="1400"/>
              <a:buFont typeface="Poppins"/>
              <a:buChar char="●"/>
            </a:pPr>
            <a:r>
              <a:rPr b="0" i="0" lang="en-GB" sz="1400" u="none" cap="none" strike="noStrike">
                <a:solidFill>
                  <a:srgbClr val="EEEEEE"/>
                </a:solidFill>
                <a:latin typeface="Poppins"/>
                <a:ea typeface="Poppins"/>
                <a:cs typeface="Poppins"/>
                <a:sym typeface="Poppins"/>
              </a:rPr>
              <a:t>KYC, AML following strict regulatory guidelines (French AMF registered)</a:t>
            </a:r>
            <a:endParaRPr b="0" i="0" sz="1400" u="none" cap="none" strike="noStrike">
              <a:solidFill>
                <a:srgbClr val="EEEEEE"/>
              </a:solidFill>
              <a:latin typeface="Poppins"/>
              <a:ea typeface="Poppins"/>
              <a:cs typeface="Poppins"/>
              <a:sym typeface="Poppins"/>
            </a:endParaRPr>
          </a:p>
          <a:p>
            <a:pPr indent="0" lvl="0" marL="457200" marR="2468880" rtl="0" algn="l">
              <a:lnSpc>
                <a:spcPct val="120000"/>
              </a:lnSpc>
              <a:spcBef>
                <a:spcPts val="70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rPr b="1" i="0" lang="en-GB" sz="1600" u="none" cap="none" strike="noStrike">
                <a:solidFill>
                  <a:schemeClr val="lt1"/>
                </a:solidFill>
                <a:latin typeface="Poppins"/>
                <a:ea typeface="Poppins"/>
                <a:cs typeface="Poppins"/>
                <a:sym typeface="Poppins"/>
              </a:rPr>
              <a:t>Accessibility</a:t>
            </a:r>
            <a:endParaRPr b="1" i="0" sz="1400" u="none" cap="none" strike="noStrike">
              <a:solidFill>
                <a:schemeClr val="lt1"/>
              </a:solidFill>
              <a:latin typeface="Poppins"/>
              <a:ea typeface="Poppins"/>
              <a:cs typeface="Poppins"/>
              <a:sym typeface="Poppins"/>
            </a:endParaRPr>
          </a:p>
          <a:p>
            <a:pPr indent="-317500" lvl="0" marL="457200" marR="2468880" rtl="0" algn="l">
              <a:lnSpc>
                <a:spcPct val="120000"/>
              </a:lnSpc>
              <a:spcBef>
                <a:spcPts val="700"/>
              </a:spcBef>
              <a:spcAft>
                <a:spcPts val="0"/>
              </a:spcAft>
              <a:buClr>
                <a:srgbClr val="E8FF8C"/>
              </a:buClr>
              <a:buSzPts val="1400"/>
              <a:buFont typeface="Poppins"/>
              <a:buChar char="●"/>
            </a:pP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6"/>
                  </a:ext>
                </a:extLst>
              </a:rPr>
              <a:t>CTIs are accessible through </a:t>
            </a:r>
            <a:b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6"/>
                  </a:ext>
                </a:extLst>
              </a:rPr>
            </a:b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6"/>
                  </a:ext>
                </a:extLst>
              </a:rPr>
              <a:t>different channels, notably </a:t>
            </a:r>
            <a:b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6"/>
                  </a:ext>
                </a:extLst>
              </a:rPr>
            </a:b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6"/>
                  </a:ext>
                </a:extLst>
              </a:rPr>
              <a:t>via Trakx’s dedicated trading platform</a:t>
            </a:r>
            <a:endParaRPr b="0" i="0" sz="1400" u="none" cap="none" strike="noStrike">
              <a:solidFill>
                <a:srgbClr val="EEEEEE"/>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0"/>
          <p:cNvSpPr/>
          <p:nvPr/>
        </p:nvSpPr>
        <p:spPr>
          <a:xfrm>
            <a:off x="432000" y="1613725"/>
            <a:ext cx="6730200" cy="80961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rgbClr val="E8FF8C"/>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chemeClr val="lt1"/>
              </a:solidFill>
              <a:latin typeface="Poppins"/>
              <a:ea typeface="Poppins"/>
              <a:cs typeface="Poppins"/>
              <a:sym typeface="Poppins"/>
            </a:endParaRPr>
          </a:p>
          <a:p>
            <a:pPr indent="0" lvl="0" marL="0" marR="0" rtl="0" algn="l">
              <a:lnSpc>
                <a:spcPct val="120000"/>
              </a:lnSpc>
              <a:spcBef>
                <a:spcPts val="700"/>
              </a:spcBef>
              <a:spcAft>
                <a:spcPts val="0"/>
              </a:spcAft>
              <a:buClr>
                <a:schemeClr val="dk1"/>
              </a:buClr>
              <a:buSzPts val="1100"/>
              <a:buFont typeface="Arial"/>
              <a:buNone/>
            </a:pPr>
            <a:r>
              <a:rPr b="1" i="0" lang="en-GB" sz="1600" u="none" cap="none" strike="noStrike">
                <a:solidFill>
                  <a:schemeClr val="lt1"/>
                </a:solidFill>
                <a:latin typeface="Poppins"/>
                <a:ea typeface="Poppins"/>
                <a:cs typeface="Poppins"/>
                <a:sym typeface="Poppins"/>
              </a:rPr>
              <a:t>Regulation</a:t>
            </a:r>
            <a:endParaRPr b="0" i="0" sz="1400" u="none" cap="none" strike="noStrike">
              <a:solidFill>
                <a:schemeClr val="lt1"/>
              </a:solidFill>
              <a:latin typeface="Poppins"/>
              <a:ea typeface="Poppins"/>
              <a:cs typeface="Poppins"/>
              <a:sym typeface="Poppins"/>
            </a:endParaRPr>
          </a:p>
          <a:p>
            <a:pPr indent="0" lvl="0" marL="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8FF8C"/>
              </a:solidFill>
              <a:latin typeface="Poppins"/>
              <a:ea typeface="Poppins"/>
              <a:cs typeface="Poppins"/>
              <a:sym typeface="Poppins"/>
            </a:endParaRPr>
          </a:p>
          <a:p>
            <a:pPr indent="0" lvl="0" marL="0" marR="182880" rtl="0" algn="l">
              <a:lnSpc>
                <a:spcPct val="120000"/>
              </a:lnSpc>
              <a:spcBef>
                <a:spcPts val="0"/>
              </a:spcBef>
              <a:spcAft>
                <a:spcPts val="0"/>
              </a:spcAft>
              <a:buClr>
                <a:srgbClr val="000000"/>
              </a:buClr>
              <a:buSzPts val="1400"/>
              <a:buFont typeface="Arial"/>
              <a:buNone/>
            </a:pPr>
            <a:r>
              <a:rPr b="0" i="0" lang="en-GB" sz="1400" u="none" cap="none" strike="noStrike">
                <a:solidFill>
                  <a:schemeClr val="lt1"/>
                </a:solidFill>
                <a:latin typeface="Poppins"/>
                <a:ea typeface="Poppins"/>
                <a:cs typeface="Poppins"/>
                <a:sym typeface="Poppins"/>
              </a:rPr>
              <a:t>Regulation</a:t>
            </a:r>
            <a:r>
              <a:rPr b="0" i="0" lang="en-GB" sz="1400" u="none" cap="none" strike="noStrike">
                <a:solidFill>
                  <a:srgbClr val="EEEEEE"/>
                </a:solidFill>
                <a:latin typeface="Poppins"/>
                <a:ea typeface="Poppins"/>
                <a:cs typeface="Poppins"/>
                <a:sym typeface="Poppins"/>
              </a:rPr>
              <a:t> and </a:t>
            </a:r>
            <a:r>
              <a:rPr b="0" i="0" lang="en-GB" sz="1400" u="none" cap="none" strike="noStrike">
                <a:solidFill>
                  <a:schemeClr val="lt1"/>
                </a:solidFill>
                <a:latin typeface="Poppins"/>
                <a:ea typeface="Poppins"/>
                <a:cs typeface="Poppins"/>
                <a:sym typeface="Poppins"/>
              </a:rPr>
              <a:t>compliance</a:t>
            </a:r>
            <a:r>
              <a:rPr b="0" i="0" lang="en-GB" sz="1400" u="none" cap="none" strike="noStrike">
                <a:solidFill>
                  <a:srgbClr val="EEEEEE"/>
                </a:solidFill>
                <a:latin typeface="Poppins"/>
                <a:ea typeface="Poppins"/>
                <a:cs typeface="Poppins"/>
                <a:sym typeface="Poppins"/>
              </a:rPr>
              <a:t> have always been central to </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7"/>
                  </a:ext>
                </a:extLst>
              </a:rPr>
              <a:t>Trakx’</a:t>
            </a:r>
            <a:r>
              <a:rPr b="0" i="0" lang="en-GB" sz="1400" u="none" cap="none" strike="noStrike">
                <a:solidFill>
                  <a:srgbClr val="EEEEEE"/>
                </a:solidFill>
                <a:latin typeface="Poppins"/>
                <a:ea typeface="Poppins"/>
                <a:cs typeface="Poppins"/>
                <a:sym typeface="Poppins"/>
              </a:rPr>
              <a:t>s</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8"/>
                  </a:ext>
                </a:extLst>
              </a:rPr>
              <a:t> </a:t>
            </a:r>
            <a:r>
              <a:rPr b="0" i="0" lang="en-GB" sz="1400" u="none" cap="none" strike="noStrike">
                <a:solidFill>
                  <a:srgbClr val="EEEEEE"/>
                </a:solidFill>
                <a:latin typeface="Poppins"/>
                <a:ea typeface="Poppins"/>
                <a:cs typeface="Poppins"/>
                <a:sym typeface="Poppins"/>
              </a:rPr>
              <a:t>ethos. Very early on, Trakx applied for and secured all the necessary regulatory approvals.</a:t>
            </a:r>
            <a:endParaRPr b="0" i="0" sz="1400" u="none" cap="none" strike="noStrike">
              <a:solidFill>
                <a:srgbClr val="EEEEEE"/>
              </a:solidFill>
              <a:latin typeface="Poppins"/>
              <a:ea typeface="Poppins"/>
              <a:cs typeface="Poppins"/>
              <a:sym typeface="Poppins"/>
            </a:endParaRPr>
          </a:p>
          <a:p>
            <a:pPr indent="0" lvl="0" marL="45720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182880" rtl="0" algn="l">
              <a:lnSpc>
                <a:spcPct val="120000"/>
              </a:lnSpc>
              <a:spcBef>
                <a:spcPts val="0"/>
              </a:spcBef>
              <a:spcAft>
                <a:spcPts val="0"/>
              </a:spcAft>
              <a:buClr>
                <a:srgbClr val="000000"/>
              </a:buClr>
              <a:buSzPts val="1400"/>
              <a:buFont typeface="Arial"/>
              <a:buNone/>
            </a:pPr>
            <a:r>
              <a:rPr b="0" i="0" lang="en-GB" sz="1400" u="none" cap="none" strike="noStrike">
                <a:solidFill>
                  <a:srgbClr val="EEEEEE"/>
                </a:solidFill>
                <a:latin typeface="Poppins"/>
                <a:ea typeface="Poppins"/>
                <a:cs typeface="Poppins"/>
                <a:sym typeface="Poppins"/>
              </a:rPr>
              <a:t>Trakx is registered with the French AMF &amp; ACPR with the following licences:</a:t>
            </a:r>
            <a:endParaRPr b="0" i="0" sz="1400" u="none" cap="none" strike="noStrike">
              <a:solidFill>
                <a:srgbClr val="EEEEEE"/>
              </a:solidFill>
              <a:latin typeface="Poppins"/>
              <a:ea typeface="Poppins"/>
              <a:cs typeface="Poppins"/>
              <a:sym typeface="Poppins"/>
            </a:endParaRPr>
          </a:p>
          <a:p>
            <a:pPr indent="-317500" lvl="0" marL="457200" marR="182880" rtl="0" algn="l">
              <a:lnSpc>
                <a:spcPct val="120000"/>
              </a:lnSpc>
              <a:spcBef>
                <a:spcPts val="0"/>
              </a:spcBef>
              <a:spcAft>
                <a:spcPts val="0"/>
              </a:spcAft>
              <a:buClr>
                <a:srgbClr val="E8FF8C"/>
              </a:buClr>
              <a:buSzPts val="1400"/>
              <a:buFont typeface="Poppins"/>
              <a:buChar char="●"/>
            </a:pPr>
            <a:r>
              <a:rPr b="0" i="0" lang="en-GB" sz="1400" u="none" cap="none" strike="noStrike">
                <a:solidFill>
                  <a:srgbClr val="EEEEEE"/>
                </a:solidFill>
                <a:latin typeface="Poppins"/>
                <a:ea typeface="Poppins"/>
                <a:cs typeface="Poppins"/>
                <a:sym typeface="Poppins"/>
              </a:rPr>
              <a:t>Exchange</a:t>
            </a:r>
            <a:endParaRPr b="0" i="0" sz="1400" u="none" cap="none" strike="noStrike">
              <a:solidFill>
                <a:srgbClr val="EEEEEE"/>
              </a:solidFill>
              <a:latin typeface="Poppins"/>
              <a:ea typeface="Poppins"/>
              <a:cs typeface="Poppins"/>
              <a:sym typeface="Poppins"/>
            </a:endParaRPr>
          </a:p>
          <a:p>
            <a:pPr indent="-317500" lvl="0" marL="457200" marR="182880" rtl="0" algn="l">
              <a:lnSpc>
                <a:spcPct val="120000"/>
              </a:lnSpc>
              <a:spcBef>
                <a:spcPts val="0"/>
              </a:spcBef>
              <a:spcAft>
                <a:spcPts val="0"/>
              </a:spcAft>
              <a:buClr>
                <a:srgbClr val="E8FF8C"/>
              </a:buClr>
              <a:buSzPts val="1400"/>
              <a:buFont typeface="Poppins"/>
              <a:buChar char="●"/>
            </a:pPr>
            <a:r>
              <a:rPr b="0" i="0" lang="en-GB" sz="1400" u="none" cap="none" strike="noStrike">
                <a:solidFill>
                  <a:srgbClr val="EEEEEE"/>
                </a:solidFill>
                <a:latin typeface="Poppins"/>
                <a:ea typeface="Poppins"/>
                <a:cs typeface="Poppins"/>
                <a:sym typeface="Poppins"/>
              </a:rPr>
              <a:t>Custody</a:t>
            </a:r>
            <a:endParaRPr b="0" i="0" sz="1400" u="none" cap="none" strike="noStrike">
              <a:solidFill>
                <a:srgbClr val="EEEEEE"/>
              </a:solidFill>
              <a:latin typeface="Poppins"/>
              <a:ea typeface="Poppins"/>
              <a:cs typeface="Poppins"/>
              <a:sym typeface="Poppins"/>
            </a:endParaRPr>
          </a:p>
          <a:p>
            <a:pPr indent="-317500" lvl="0" marL="457200" marR="182880" rtl="0" algn="l">
              <a:lnSpc>
                <a:spcPct val="120000"/>
              </a:lnSpc>
              <a:spcBef>
                <a:spcPts val="0"/>
              </a:spcBef>
              <a:spcAft>
                <a:spcPts val="0"/>
              </a:spcAft>
              <a:buClr>
                <a:srgbClr val="E8FF8C"/>
              </a:buClr>
              <a:buSzPts val="1400"/>
              <a:buFont typeface="Poppins"/>
              <a:buChar char="●"/>
            </a:pPr>
            <a:r>
              <a:rPr b="0" i="0" lang="en-GB" sz="1400" u="none" cap="none" strike="noStrike">
                <a:solidFill>
                  <a:srgbClr val="EEEEEE"/>
                </a:solidFill>
                <a:latin typeface="Poppins"/>
                <a:ea typeface="Poppins"/>
                <a:cs typeface="Poppins"/>
                <a:sym typeface="Poppins"/>
              </a:rPr>
              <a:t>Fiat  ↔  Crypto </a:t>
            </a:r>
            <a:endParaRPr b="0" i="0" sz="1400" u="none" cap="none" strike="noStrike">
              <a:solidFill>
                <a:srgbClr val="EEEEEE"/>
              </a:solidFill>
              <a:latin typeface="Poppins"/>
              <a:ea typeface="Poppins"/>
              <a:cs typeface="Poppins"/>
              <a:sym typeface="Poppins"/>
            </a:endParaRPr>
          </a:p>
          <a:p>
            <a:pPr indent="-317500" lvl="0" marL="457200" marR="182880" rtl="0" algn="l">
              <a:lnSpc>
                <a:spcPct val="120000"/>
              </a:lnSpc>
              <a:spcBef>
                <a:spcPts val="0"/>
              </a:spcBef>
              <a:spcAft>
                <a:spcPts val="0"/>
              </a:spcAft>
              <a:buClr>
                <a:srgbClr val="E8FF8C"/>
              </a:buClr>
              <a:buSzPts val="1400"/>
              <a:buFont typeface="Poppins"/>
              <a:buChar char="●"/>
            </a:pPr>
            <a:r>
              <a:rPr b="0" i="0" lang="en-GB" sz="1400" u="none" cap="none" strike="noStrike">
                <a:solidFill>
                  <a:srgbClr val="EEEEEE"/>
                </a:solidFill>
                <a:latin typeface="Poppins"/>
                <a:ea typeface="Poppins"/>
                <a:cs typeface="Poppins"/>
                <a:sym typeface="Poppins"/>
              </a:rPr>
              <a:t>Crypto  ↔  Crypto</a:t>
            </a:r>
            <a:endParaRPr b="0" i="0" sz="1400" u="none" cap="none" strike="noStrike">
              <a:solidFill>
                <a:srgbClr val="EEEEEE"/>
              </a:solidFill>
              <a:latin typeface="Poppins"/>
              <a:ea typeface="Poppins"/>
              <a:cs typeface="Poppins"/>
              <a:sym typeface="Poppins"/>
            </a:endParaRPr>
          </a:p>
          <a:p>
            <a:pPr indent="0" lvl="0" marL="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45720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91440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91440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45720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45720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182880" rtl="0" algn="l">
              <a:lnSpc>
                <a:spcPct val="120000"/>
              </a:lnSpc>
              <a:spcBef>
                <a:spcPts val="0"/>
              </a:spcBef>
              <a:spcAft>
                <a:spcPts val="0"/>
              </a:spcAft>
              <a:buClr>
                <a:srgbClr val="000000"/>
              </a:buClr>
              <a:buSzPts val="1400"/>
              <a:buFont typeface="Arial"/>
              <a:buNone/>
            </a:pPr>
            <a:r>
              <a:rPr b="0" i="0" lang="en-GB" sz="1400" u="none" cap="none" strike="noStrike">
                <a:solidFill>
                  <a:srgbClr val="EEEEEE"/>
                </a:solidFill>
                <a:latin typeface="Poppins"/>
                <a:ea typeface="Poppins"/>
                <a:cs typeface="Poppins"/>
                <a:sym typeface="Poppins"/>
              </a:rPr>
              <a:t>Crypto regulation is not static. New regulations will be introduced shortly (MiCA) and </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9"/>
                  </a:ext>
                </a:extLst>
              </a:rPr>
              <a:t>Trakx will ensure </a:t>
            </a:r>
            <a:r>
              <a:rPr b="0" i="0" lang="en-GB" sz="1400" u="none" cap="none" strike="noStrike">
                <a:solidFill>
                  <a:srgbClr val="EEEEEE"/>
                </a:solidFill>
                <a:latin typeface="Poppins"/>
                <a:ea typeface="Poppins"/>
                <a:cs typeface="Poppins"/>
                <a:sym typeface="Poppins"/>
              </a:rPr>
              <a:t>we</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50"/>
                  </a:ext>
                </a:extLst>
              </a:rPr>
              <a:t> remain </a:t>
            </a:r>
            <a:r>
              <a:rPr b="0" i="0" lang="en-GB" sz="1400" u="none" cap="none" strike="noStrike">
                <a:solidFill>
                  <a:srgbClr val="EEEEEE"/>
                </a:solidFill>
                <a:latin typeface="Poppins"/>
                <a:ea typeface="Poppins"/>
                <a:cs typeface="Poppins"/>
                <a:sym typeface="Poppins"/>
              </a:rPr>
              <a:t>compliant.</a:t>
            </a:r>
            <a:endParaRPr b="0" i="0" sz="1400" u="none" cap="none" strike="noStrike">
              <a:solidFill>
                <a:srgbClr val="EEEEEE"/>
              </a:solidFill>
              <a:latin typeface="Poppins"/>
              <a:ea typeface="Poppins"/>
              <a:cs typeface="Poppins"/>
              <a:sym typeface="Poppins"/>
            </a:endParaRPr>
          </a:p>
          <a:p>
            <a:pPr indent="0" lvl="0" marL="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700"/>
              </a:spcBef>
              <a:spcAft>
                <a:spcPts val="0"/>
              </a:spcAft>
              <a:buClr>
                <a:schemeClr val="dk1"/>
              </a:buClr>
              <a:buSzPts val="1100"/>
              <a:buFont typeface="Arial"/>
              <a:buNone/>
            </a:pPr>
            <a:r>
              <a:rPr b="1" i="0" lang="en-GB" sz="16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51"/>
                  </a:ext>
                </a:extLst>
              </a:rPr>
              <a:t>Low counterparty risk </a:t>
            </a:r>
            <a:endParaRPr b="0" i="0" sz="14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rgbClr val="000000"/>
              </a:buClr>
              <a:buSzPts val="1300"/>
              <a:buFont typeface="Arial"/>
              <a:buNone/>
            </a:pPr>
            <a:r>
              <a:rPr b="0" i="0" lang="en-GB" sz="1300" u="none" cap="none" strike="noStrike">
                <a:solidFill>
                  <a:srgbClr val="EEEEEE"/>
                </a:solidFill>
                <a:latin typeface="Poppins"/>
                <a:ea typeface="Poppins"/>
                <a:cs typeface="Poppins"/>
                <a:sym typeface="Poppins"/>
              </a:rPr>
              <a:t>The vast majority of assets are held by reputable crypto custodians, not by crypto exch</a:t>
            </a:r>
            <a:r>
              <a:rPr b="0" i="0" lang="en-GB" sz="13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52"/>
                  </a:ext>
                </a:extLst>
              </a:rPr>
              <a:t>anges</a:t>
            </a:r>
            <a:endParaRPr b="0" i="0" sz="1300" u="none" cap="none" strike="noStrike">
              <a:solidFill>
                <a:srgbClr val="EEEEEE"/>
              </a:solidFill>
              <a:latin typeface="Poppins"/>
              <a:ea typeface="Poppins"/>
              <a:cs typeface="Poppins"/>
              <a:sym typeface="Poppins"/>
            </a:endParaRPr>
          </a:p>
          <a:p>
            <a:pPr indent="-317500" lvl="0" marL="342900" marR="0" rtl="0" algn="l">
              <a:lnSpc>
                <a:spcPct val="120000"/>
              </a:lnSpc>
              <a:spcBef>
                <a:spcPts val="800"/>
              </a:spcBef>
              <a:spcAft>
                <a:spcPts val="0"/>
              </a:spcAft>
              <a:buClr>
                <a:srgbClr val="E8FF8C"/>
              </a:buClr>
              <a:buSzPts val="1400"/>
              <a:buFont typeface="Poppins"/>
              <a:buChar char="●"/>
            </a:pPr>
            <a:r>
              <a:rPr b="0" i="0" lang="en-GB" sz="1300" u="none" cap="none" strike="noStrike">
                <a:solidFill>
                  <a:srgbClr val="EEEEEE"/>
                </a:solidFill>
                <a:latin typeface="Poppins"/>
                <a:ea typeface="Poppins"/>
                <a:cs typeface="Poppins"/>
                <a:sym typeface="Poppins"/>
              </a:rPr>
              <a:t>Assets are properly segregated</a:t>
            </a:r>
            <a:endParaRPr b="0" i="0" sz="1300" u="none" cap="none" strike="noStrike">
              <a:solidFill>
                <a:srgbClr val="EEEEEE"/>
              </a:solidFill>
              <a:latin typeface="Poppins"/>
              <a:ea typeface="Poppins"/>
              <a:cs typeface="Poppins"/>
              <a:sym typeface="Poppins"/>
            </a:endParaRPr>
          </a:p>
          <a:p>
            <a:pPr indent="-317500" lvl="0" marL="342900" marR="0" rtl="0" algn="l">
              <a:lnSpc>
                <a:spcPct val="120000"/>
              </a:lnSpc>
              <a:spcBef>
                <a:spcPts val="800"/>
              </a:spcBef>
              <a:spcAft>
                <a:spcPts val="0"/>
              </a:spcAft>
              <a:buClr>
                <a:srgbClr val="E8FF8C"/>
              </a:buClr>
              <a:buSzPts val="1400"/>
              <a:buFont typeface="Poppins"/>
              <a:buChar char="●"/>
            </a:pPr>
            <a:r>
              <a:rPr b="0" i="0" lang="en-GB" sz="1300" u="none" cap="none" strike="noStrike">
                <a:solidFill>
                  <a:srgbClr val="EEEEEE"/>
                </a:solidFill>
                <a:latin typeface="Poppins"/>
                <a:ea typeface="Poppins"/>
                <a:cs typeface="Poppins"/>
                <a:sym typeface="Poppins"/>
              </a:rPr>
              <a:t>Strict rules to move assets</a:t>
            </a:r>
            <a:endParaRPr b="0" i="0" sz="1300" u="none" cap="none" strike="noStrike">
              <a:solidFill>
                <a:srgbClr val="EEEEEE"/>
              </a:solidFill>
              <a:latin typeface="Poppins"/>
              <a:ea typeface="Poppins"/>
              <a:cs typeface="Poppins"/>
              <a:sym typeface="Poppins"/>
            </a:endParaRPr>
          </a:p>
          <a:p>
            <a:pPr indent="-317500" lvl="0" marL="342900" marR="0" rtl="0" algn="l">
              <a:lnSpc>
                <a:spcPct val="120000"/>
              </a:lnSpc>
              <a:spcBef>
                <a:spcPts val="800"/>
              </a:spcBef>
              <a:spcAft>
                <a:spcPts val="0"/>
              </a:spcAft>
              <a:buClr>
                <a:srgbClr val="E8FF8C"/>
              </a:buClr>
              <a:buSzPts val="1400"/>
              <a:buFont typeface="Poppins"/>
              <a:buChar char="●"/>
            </a:pPr>
            <a:r>
              <a:rPr b="0" i="0" lang="en-GB" sz="1300" u="none" cap="none" strike="noStrike">
                <a:solidFill>
                  <a:srgbClr val="EEEEEE"/>
                </a:solidFill>
                <a:latin typeface="Poppins"/>
                <a:ea typeface="Poppins"/>
                <a:cs typeface="Poppins"/>
                <a:sym typeface="Poppins"/>
              </a:rPr>
              <a:t>No lending of assets</a:t>
            </a:r>
            <a:endParaRPr b="0" i="0" sz="1300" u="none" cap="none" strike="noStrike">
              <a:solidFill>
                <a:srgbClr val="EEEEEE"/>
              </a:solidFill>
              <a:latin typeface="Poppins"/>
              <a:ea typeface="Poppins"/>
              <a:cs typeface="Poppins"/>
              <a:sym typeface="Poppins"/>
            </a:endParaRPr>
          </a:p>
          <a:p>
            <a:pPr indent="0" lvl="0" marL="45720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45720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457200" marR="182880" rtl="0" algn="l">
              <a:lnSpc>
                <a:spcPct val="120000"/>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grpSp>
        <p:nvGrpSpPr>
          <p:cNvPr id="222" name="Google Shape;222;p10"/>
          <p:cNvGrpSpPr/>
          <p:nvPr/>
        </p:nvGrpSpPr>
        <p:grpSpPr>
          <a:xfrm>
            <a:off x="538075" y="5402900"/>
            <a:ext cx="6521100" cy="1206300"/>
            <a:chOff x="538075" y="5555300"/>
            <a:chExt cx="6521100" cy="1206300"/>
          </a:xfrm>
        </p:grpSpPr>
        <p:sp>
          <p:nvSpPr>
            <p:cNvPr id="223" name="Google Shape;223;p10"/>
            <p:cNvSpPr/>
            <p:nvPr/>
          </p:nvSpPr>
          <p:spPr>
            <a:xfrm>
              <a:off x="538075" y="5555300"/>
              <a:ext cx="6521100" cy="1206300"/>
            </a:xfrm>
            <a:prstGeom prst="roundRect">
              <a:avLst>
                <a:gd fmla="val 16667" name="adj"/>
              </a:avLst>
            </a:prstGeom>
            <a:solidFill>
              <a:srgbClr val="EEEEEE"/>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ltra"/>
                <a:ea typeface="Ultra"/>
                <a:cs typeface="Ultra"/>
                <a:sym typeface="Ultra"/>
              </a:endParaRPr>
            </a:p>
          </p:txBody>
        </p:sp>
        <p:pic>
          <p:nvPicPr>
            <p:cNvPr id="224" name="Google Shape;224;p10"/>
            <p:cNvPicPr preferRelativeResize="0"/>
            <p:nvPr/>
          </p:nvPicPr>
          <p:blipFill rotWithShape="1">
            <a:blip r:embed="rId3">
              <a:alphaModFix/>
            </a:blip>
            <a:srcRect b="0" l="0" r="0" t="0"/>
            <a:stretch/>
          </p:blipFill>
          <p:spPr>
            <a:xfrm>
              <a:off x="879742" y="5794553"/>
              <a:ext cx="3675022" cy="629725"/>
            </a:xfrm>
            <a:prstGeom prst="rect">
              <a:avLst/>
            </a:prstGeom>
            <a:noFill/>
            <a:ln>
              <a:noFill/>
            </a:ln>
          </p:spPr>
        </p:pic>
        <p:pic>
          <p:nvPicPr>
            <p:cNvPr id="225" name="Google Shape;225;p10"/>
            <p:cNvPicPr preferRelativeResize="0"/>
            <p:nvPr/>
          </p:nvPicPr>
          <p:blipFill rotWithShape="1">
            <a:blip r:embed="rId4">
              <a:alphaModFix/>
            </a:blip>
            <a:srcRect b="0" l="0" r="0" t="0"/>
            <a:stretch/>
          </p:blipFill>
          <p:spPr>
            <a:xfrm>
              <a:off x="5202950" y="5718350"/>
              <a:ext cx="934900" cy="918300"/>
            </a:xfrm>
            <a:prstGeom prst="rect">
              <a:avLst/>
            </a:prstGeom>
            <a:noFill/>
            <a:ln>
              <a:noFill/>
            </a:ln>
          </p:spPr>
        </p:pic>
      </p:grpSp>
      <p:sp>
        <p:nvSpPr>
          <p:cNvPr id="226" name="Google Shape;226;p10"/>
          <p:cNvSpPr txBox="1"/>
          <p:nvPr/>
        </p:nvSpPr>
        <p:spPr>
          <a:xfrm>
            <a:off x="304800" y="1066800"/>
            <a:ext cx="65211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Trakx - built for demanding investors</a:t>
            </a:r>
            <a:endParaRPr b="1" i="0" sz="3000" u="none" cap="none" strike="noStrike">
              <a:solidFill>
                <a:srgbClr val="EEEEEE"/>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57a66c0a17_1_210"/>
          <p:cNvSpPr/>
          <p:nvPr/>
        </p:nvSpPr>
        <p:spPr>
          <a:xfrm>
            <a:off x="432000" y="1287600"/>
            <a:ext cx="62484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53"/>
                  </a:ext>
                </a:extLst>
              </a:rPr>
              <a:t>Trakx covers the whole value chain</a:t>
            </a:r>
            <a:endParaRPr b="1" i="0" sz="3000" u="none" cap="none" strike="noStrike">
              <a:solidFill>
                <a:srgbClr val="EEEEEE"/>
              </a:solidFill>
              <a:latin typeface="Poppins"/>
              <a:ea typeface="Poppins"/>
              <a:cs typeface="Poppins"/>
              <a:sym typeface="Poppins"/>
            </a:endParaRPr>
          </a:p>
        </p:txBody>
      </p:sp>
      <p:sp>
        <p:nvSpPr>
          <p:cNvPr id="232" name="Google Shape;232;g257a66c0a17_1_210"/>
          <p:cNvSpPr/>
          <p:nvPr/>
        </p:nvSpPr>
        <p:spPr>
          <a:xfrm rot="5400000">
            <a:off x="682583" y="3690404"/>
            <a:ext cx="1353600" cy="1720500"/>
          </a:xfrm>
          <a:prstGeom prst="chevron">
            <a:avLst>
              <a:gd fmla="val 24652" name="adj"/>
            </a:avLst>
          </a:prstGeom>
          <a:solidFill>
            <a:srgbClr val="E8FF8C">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257a66c0a17_1_210"/>
          <p:cNvSpPr txBox="1"/>
          <p:nvPr/>
        </p:nvSpPr>
        <p:spPr>
          <a:xfrm>
            <a:off x="498975" y="4234687"/>
            <a:ext cx="1722300" cy="844200"/>
          </a:xfrm>
          <a:prstGeom prst="rect">
            <a:avLst/>
          </a:prstGeom>
          <a:noFill/>
          <a:ln>
            <a:noFill/>
          </a:ln>
        </p:spPr>
        <p:txBody>
          <a:bodyPr anchorCtr="0" anchor="ctr" bIns="234000"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GB" sz="1200" u="none" cap="none" strike="noStrike">
                <a:solidFill>
                  <a:srgbClr val="212121"/>
                </a:solidFill>
                <a:latin typeface="Poppins"/>
                <a:ea typeface="Poppins"/>
                <a:cs typeface="Poppins"/>
                <a:sym typeface="Poppins"/>
              </a:rPr>
              <a:t>Product launch</a:t>
            </a:r>
            <a:endParaRPr b="1" i="0" sz="1200" u="none" cap="none" strike="noStrike">
              <a:solidFill>
                <a:srgbClr val="21212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500"/>
              <a:buFont typeface="Arial"/>
              <a:buNone/>
            </a:pPr>
            <a:r>
              <a:t/>
            </a:r>
            <a:endParaRPr b="1" i="0" sz="1200" u="none" cap="none" strike="noStrike">
              <a:solidFill>
                <a:srgbClr val="212121"/>
              </a:solidFill>
              <a:latin typeface="Poppins"/>
              <a:ea typeface="Poppins"/>
              <a:cs typeface="Poppins"/>
              <a:sym typeface="Poppins"/>
            </a:endParaRPr>
          </a:p>
        </p:txBody>
      </p:sp>
      <p:sp>
        <p:nvSpPr>
          <p:cNvPr id="234" name="Google Shape;234;g257a66c0a17_1_210"/>
          <p:cNvSpPr/>
          <p:nvPr/>
        </p:nvSpPr>
        <p:spPr>
          <a:xfrm rot="5400000">
            <a:off x="682583" y="4889819"/>
            <a:ext cx="1353600" cy="1720500"/>
          </a:xfrm>
          <a:prstGeom prst="chevron">
            <a:avLst>
              <a:gd fmla="val 24652" name="adj"/>
            </a:avLst>
          </a:prstGeom>
          <a:solidFill>
            <a:srgbClr val="E8FF8C">
              <a:alpha val="8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257a66c0a17_1_210"/>
          <p:cNvSpPr/>
          <p:nvPr/>
        </p:nvSpPr>
        <p:spPr>
          <a:xfrm rot="5400000">
            <a:off x="684975" y="6094952"/>
            <a:ext cx="1353600" cy="1722000"/>
          </a:xfrm>
          <a:prstGeom prst="chevron">
            <a:avLst>
              <a:gd fmla="val 24652" name="adj"/>
            </a:avLst>
          </a:prstGeom>
          <a:solidFill>
            <a:srgbClr val="E8FF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257a66c0a17_1_210"/>
          <p:cNvSpPr txBox="1"/>
          <p:nvPr/>
        </p:nvSpPr>
        <p:spPr>
          <a:xfrm>
            <a:off x="499194" y="5492509"/>
            <a:ext cx="1722300" cy="844200"/>
          </a:xfrm>
          <a:prstGeom prst="rect">
            <a:avLst/>
          </a:prstGeom>
          <a:noFill/>
          <a:ln>
            <a:noFill/>
          </a:ln>
        </p:spPr>
        <p:txBody>
          <a:bodyPr anchorCtr="0" anchor="ctr" bIns="234000"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GB" sz="1200" u="none" cap="none" strike="noStrike">
                <a:solidFill>
                  <a:srgbClr val="212121"/>
                </a:solidFill>
                <a:latin typeface="Poppins"/>
                <a:ea typeface="Poppins"/>
                <a:cs typeface="Poppins"/>
                <a:sym typeface="Poppins"/>
              </a:rPr>
              <a:t>Liquidity management</a:t>
            </a:r>
            <a:endParaRPr b="1" i="0" sz="1200" u="none" cap="none" strike="noStrike">
              <a:solidFill>
                <a:srgbClr val="21212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500"/>
              <a:buFont typeface="Arial"/>
              <a:buNone/>
            </a:pPr>
            <a:r>
              <a:t/>
            </a:r>
            <a:endParaRPr b="1" i="0" sz="1200" u="none" cap="none" strike="noStrike">
              <a:solidFill>
                <a:srgbClr val="212121"/>
              </a:solidFill>
              <a:latin typeface="Poppins"/>
              <a:ea typeface="Poppins"/>
              <a:cs typeface="Poppins"/>
              <a:sym typeface="Poppins"/>
            </a:endParaRPr>
          </a:p>
        </p:txBody>
      </p:sp>
      <p:sp>
        <p:nvSpPr>
          <p:cNvPr id="237" name="Google Shape;237;g257a66c0a17_1_210"/>
          <p:cNvSpPr txBox="1"/>
          <p:nvPr/>
        </p:nvSpPr>
        <p:spPr>
          <a:xfrm>
            <a:off x="500580" y="6619017"/>
            <a:ext cx="1720500" cy="72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GB" sz="1200" u="none" cap="none" strike="noStrike">
                <a:solidFill>
                  <a:srgbClr val="212121"/>
                </a:solidFill>
                <a:latin typeface="Poppins"/>
                <a:ea typeface="Poppins"/>
                <a:cs typeface="Poppins"/>
                <a:sym typeface="Poppins"/>
              </a:rPr>
              <a:t>Distribution via multiple channels (incl. Our exchange) </a:t>
            </a:r>
            <a:endParaRPr b="1" i="0" sz="1200" u="none" cap="none" strike="noStrike">
              <a:solidFill>
                <a:srgbClr val="212121"/>
              </a:solidFill>
              <a:latin typeface="Poppins"/>
              <a:ea typeface="Poppins"/>
              <a:cs typeface="Poppins"/>
              <a:sym typeface="Poppins"/>
            </a:endParaRPr>
          </a:p>
        </p:txBody>
      </p:sp>
      <p:sp>
        <p:nvSpPr>
          <p:cNvPr id="238" name="Google Shape;238;g257a66c0a17_1_210"/>
          <p:cNvSpPr/>
          <p:nvPr/>
        </p:nvSpPr>
        <p:spPr>
          <a:xfrm rot="5400000">
            <a:off x="683372" y="2480600"/>
            <a:ext cx="1353600" cy="1722000"/>
          </a:xfrm>
          <a:prstGeom prst="chevron">
            <a:avLst>
              <a:gd fmla="val 24652" name="adj"/>
            </a:avLst>
          </a:prstGeom>
          <a:solidFill>
            <a:srgbClr val="E8FF8C">
              <a:alpha val="5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500"/>
              <a:buFont typeface="Arial"/>
              <a:buNone/>
            </a:pPr>
            <a:r>
              <a:t/>
            </a:r>
            <a:endParaRPr b="0" i="0" sz="1400" u="none" cap="none" strike="noStrike">
              <a:solidFill>
                <a:srgbClr val="212121"/>
              </a:solidFill>
              <a:latin typeface="Arial"/>
              <a:ea typeface="Arial"/>
              <a:cs typeface="Arial"/>
              <a:sym typeface="Arial"/>
            </a:endParaRPr>
          </a:p>
        </p:txBody>
      </p:sp>
      <p:sp>
        <p:nvSpPr>
          <p:cNvPr id="239" name="Google Shape;239;g257a66c0a17_1_210"/>
          <p:cNvSpPr/>
          <p:nvPr/>
        </p:nvSpPr>
        <p:spPr>
          <a:xfrm>
            <a:off x="499125" y="3025893"/>
            <a:ext cx="1720500" cy="755487"/>
          </a:xfrm>
          <a:prstGeom prst="flowChartOffpageConnector">
            <a:avLst/>
          </a:prstGeom>
          <a:noFill/>
          <a:ln>
            <a:noFill/>
          </a:ln>
        </p:spPr>
        <p:txBody>
          <a:bodyPr anchorCtr="0" anchor="ctr" bIns="91425" lIns="91425" spcFirstLastPara="1" rIns="91425" wrap="square" tIns="270000">
            <a:noAutofit/>
          </a:bodyPr>
          <a:lstStyle/>
          <a:p>
            <a:pPr indent="0" lvl="0" marL="0" marR="0" rtl="0" algn="ctr">
              <a:lnSpc>
                <a:spcPct val="100000"/>
              </a:lnSpc>
              <a:spcBef>
                <a:spcPts val="0"/>
              </a:spcBef>
              <a:spcAft>
                <a:spcPts val="0"/>
              </a:spcAft>
              <a:buClr>
                <a:srgbClr val="000000"/>
              </a:buClr>
              <a:buSzPts val="1500"/>
              <a:buFont typeface="Arial"/>
              <a:buNone/>
            </a:pPr>
            <a:r>
              <a:rPr b="1" i="0" lang="en-GB" sz="1200" u="none" cap="none" strike="noStrike">
                <a:solidFill>
                  <a:srgbClr val="212121"/>
                </a:solidFill>
                <a:latin typeface="Poppins"/>
                <a:ea typeface="Poppins"/>
                <a:cs typeface="Poppins"/>
                <a:sym typeface="Poppins"/>
              </a:rPr>
              <a:t>Index design</a:t>
            </a:r>
            <a:endParaRPr b="1" i="0" sz="1200" u="none" cap="none" strike="noStrike">
              <a:solidFill>
                <a:srgbClr val="212121"/>
              </a:solidFill>
              <a:latin typeface="Poppins"/>
              <a:ea typeface="Poppins"/>
              <a:cs typeface="Poppins"/>
              <a:sym typeface="Poppins"/>
            </a:endParaRPr>
          </a:p>
        </p:txBody>
      </p:sp>
      <p:sp>
        <p:nvSpPr>
          <p:cNvPr id="240" name="Google Shape;240;g257a66c0a17_1_21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1" name="Google Shape;241;g257a66c0a17_1_210"/>
          <p:cNvSpPr txBox="1"/>
          <p:nvPr/>
        </p:nvSpPr>
        <p:spPr>
          <a:xfrm>
            <a:off x="2324100" y="2438400"/>
            <a:ext cx="4896000" cy="67674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20000"/>
              </a:lnSpc>
              <a:spcBef>
                <a:spcPts val="2000"/>
              </a:spcBef>
              <a:spcAft>
                <a:spcPts val="0"/>
              </a:spcAft>
              <a:buClr>
                <a:srgbClr val="E8FF8C"/>
              </a:buClr>
              <a:buSzPts val="1500"/>
              <a:buFont typeface="Roboto"/>
              <a:buChar char="●"/>
            </a:pPr>
            <a:r>
              <a:rPr b="0" i="0" lang="en-GB" sz="1500" u="none" cap="none" strike="noStrike">
                <a:solidFill>
                  <a:schemeClr val="lt1"/>
                </a:solidFill>
                <a:latin typeface="Roboto"/>
                <a:ea typeface="Roboto"/>
                <a:cs typeface="Roboto"/>
                <a:sym typeface="Roboto"/>
              </a:rPr>
              <a:t>In-house index methodology and index management tool to offer only scalable products</a:t>
            </a:r>
            <a:endParaRPr b="0" i="0" sz="1500" u="none" cap="none" strike="noStrike">
              <a:solidFill>
                <a:schemeClr val="lt1"/>
              </a:solidFill>
              <a:latin typeface="Roboto"/>
              <a:ea typeface="Roboto"/>
              <a:cs typeface="Roboto"/>
              <a:sym typeface="Roboto"/>
            </a:endParaRPr>
          </a:p>
          <a:p>
            <a:pPr indent="-323850" lvl="0" marL="457200" marR="0" rtl="0" algn="l">
              <a:lnSpc>
                <a:spcPct val="120000"/>
              </a:lnSpc>
              <a:spcBef>
                <a:spcPts val="0"/>
              </a:spcBef>
              <a:spcAft>
                <a:spcPts val="0"/>
              </a:spcAft>
              <a:buClr>
                <a:srgbClr val="E8FF8C"/>
              </a:buClr>
              <a:buSzPts val="1500"/>
              <a:buFont typeface="Roboto"/>
              <a:buChar char="●"/>
            </a:pPr>
            <a:r>
              <a:rPr b="0" i="0" lang="en-GB" sz="1500" u="none" cap="none" strike="noStrike">
                <a:solidFill>
                  <a:schemeClr val="lt1"/>
                </a:solidFill>
                <a:latin typeface="Roboto"/>
                <a:ea typeface="Roboto"/>
                <a:cs typeface="Roboto"/>
                <a:sym typeface="Roboto"/>
              </a:rPr>
              <a:t>Proprietary index management tool to manage the whole lifecycle of our products: creation, launch, listing, re-balancing… </a:t>
            </a:r>
            <a:endParaRPr b="0" i="0" sz="1500" u="none" cap="none" strike="noStrike">
              <a:solidFill>
                <a:schemeClr val="lt1"/>
              </a:solidFill>
              <a:latin typeface="Roboto"/>
              <a:ea typeface="Roboto"/>
              <a:cs typeface="Roboto"/>
              <a:sym typeface="Roboto"/>
            </a:endParaRPr>
          </a:p>
          <a:p>
            <a:pPr indent="-323850" lvl="0" marL="457200" marR="0" rtl="0" algn="l">
              <a:lnSpc>
                <a:spcPct val="120000"/>
              </a:lnSpc>
              <a:spcBef>
                <a:spcPts val="0"/>
              </a:spcBef>
              <a:spcAft>
                <a:spcPts val="0"/>
              </a:spcAft>
              <a:buClr>
                <a:srgbClr val="E8FF8C"/>
              </a:buClr>
              <a:buSzPts val="1500"/>
              <a:buFont typeface="Roboto"/>
              <a:buChar char="●"/>
            </a:pPr>
            <a:r>
              <a:rPr b="0" i="0" lang="en-GB" sz="1500" u="none" cap="none" strike="noStrike">
                <a:solidFill>
                  <a:schemeClr val="lt1"/>
                </a:solidFill>
                <a:latin typeface="Roboto"/>
                <a:ea typeface="Roboto"/>
                <a:cs typeface="Roboto"/>
                <a:sym typeface="Roboto"/>
              </a:rPr>
              <a:t>Unbeatable time to market (a few hours to launch an index)</a:t>
            </a:r>
            <a:endParaRPr b="0" i="0" sz="1500" u="none" cap="none" strike="noStrike">
              <a:solidFill>
                <a:schemeClr val="lt1"/>
              </a:solidFill>
              <a:latin typeface="Roboto"/>
              <a:ea typeface="Roboto"/>
              <a:cs typeface="Roboto"/>
              <a:sym typeface="Roboto"/>
            </a:endParaRPr>
          </a:p>
          <a:p>
            <a:pPr indent="-323850" lvl="0" marL="457200" marR="0" rtl="0" algn="l">
              <a:lnSpc>
                <a:spcPct val="120000"/>
              </a:lnSpc>
              <a:spcBef>
                <a:spcPts val="0"/>
              </a:spcBef>
              <a:spcAft>
                <a:spcPts val="0"/>
              </a:spcAft>
              <a:buClr>
                <a:srgbClr val="E8FF8C"/>
              </a:buClr>
              <a:buSzPts val="1500"/>
              <a:buFont typeface="Roboto"/>
              <a:buChar char="●"/>
            </a:pPr>
            <a:r>
              <a:rPr b="0" i="0" lang="en-GB" sz="1500" u="none" cap="none" strike="noStrike">
                <a:solidFill>
                  <a:schemeClr val="lt1"/>
                </a:solidFill>
                <a:latin typeface="Roboto"/>
                <a:ea typeface="Roboto"/>
                <a:cs typeface="Roboto"/>
                <a:sym typeface="Roboto"/>
              </a:rPr>
              <a:t>Trading bots: to make markets, source the underlying assets, </a:t>
            </a:r>
            <a:r>
              <a:rPr b="0" i="0" lang="en-GB" sz="1500" u="none" cap="none" strike="noStrike">
                <a:solidFill>
                  <a:schemeClr val="lt1"/>
                </a:solidFill>
                <a:latin typeface="Roboto"/>
                <a:ea typeface="Roboto"/>
                <a:cs typeface="Roboto"/>
                <a:sym typeface="Roboto"/>
                <a:extLst>
                  <a:ext uri="http://customooxmlschemas.google.com/">
                    <go:slidesCustomData xmlns:go="http://customooxmlschemas.google.com/" textRoundtripDataId="54"/>
                  </a:ext>
                </a:extLst>
              </a:rPr>
              <a:t>move the assets with reputable c</a:t>
            </a:r>
            <a:r>
              <a:rPr b="0" i="0" lang="en-GB" sz="1500" u="none" cap="none" strike="noStrike">
                <a:solidFill>
                  <a:schemeClr val="lt1"/>
                </a:solidFill>
                <a:latin typeface="Roboto"/>
                <a:ea typeface="Roboto"/>
                <a:cs typeface="Roboto"/>
                <a:sym typeface="Roboto"/>
                <a:extLst>
                  <a:ext uri="http://customooxmlschemas.google.com/">
                    <go:slidesCustomData xmlns:go="http://customooxmlschemas.google.com/" textRoundtripDataId="55"/>
                  </a:ext>
                </a:extLst>
              </a:rPr>
              <a:t>ustodians, </a:t>
            </a:r>
            <a:r>
              <a:rPr b="0" i="0" lang="en-GB" sz="1500" u="none" cap="none" strike="noStrike">
                <a:solidFill>
                  <a:schemeClr val="lt1"/>
                </a:solidFill>
                <a:latin typeface="Roboto"/>
                <a:ea typeface="Roboto"/>
                <a:cs typeface="Roboto"/>
                <a:sym typeface="Roboto"/>
                <a:extLst>
                  <a:ext uri="http://customooxmlschemas.google.com/">
                    <go:slidesCustomData xmlns:go="http://customooxmlschemas.google.com/" textRoundtripDataId="56"/>
                  </a:ext>
                </a:extLst>
              </a:rPr>
              <a:t>and off</a:t>
            </a:r>
            <a:r>
              <a:rPr b="0" i="0" lang="en-GB" sz="1500" u="none" cap="none" strike="noStrike">
                <a:solidFill>
                  <a:schemeClr val="lt1"/>
                </a:solidFill>
                <a:latin typeface="Roboto"/>
                <a:ea typeface="Roboto"/>
                <a:cs typeface="Roboto"/>
                <a:sym typeface="Roboto"/>
              </a:rPr>
              <a:t>er deep liquidity at the best possible price 24/7/365</a:t>
            </a:r>
            <a:endParaRPr b="0" i="0" sz="1500" u="none" cap="none" strike="noStrike">
              <a:solidFill>
                <a:schemeClr val="lt1"/>
              </a:solidFill>
              <a:latin typeface="Roboto"/>
              <a:ea typeface="Roboto"/>
              <a:cs typeface="Roboto"/>
              <a:sym typeface="Roboto"/>
            </a:endParaRPr>
          </a:p>
          <a:p>
            <a:pPr indent="-323850" lvl="0" marL="457200" marR="0" rtl="0" algn="l">
              <a:lnSpc>
                <a:spcPct val="120000"/>
              </a:lnSpc>
              <a:spcBef>
                <a:spcPts val="0"/>
              </a:spcBef>
              <a:spcAft>
                <a:spcPts val="0"/>
              </a:spcAft>
              <a:buClr>
                <a:srgbClr val="E8FF8C"/>
              </a:buClr>
              <a:buSzPts val="1500"/>
              <a:buFont typeface="Roboto"/>
              <a:buChar char="●"/>
            </a:pPr>
            <a:r>
              <a:rPr b="0" i="0" lang="en-GB" sz="1500" u="none" cap="none" strike="noStrike">
                <a:solidFill>
                  <a:schemeClr val="lt1"/>
                </a:solidFill>
                <a:latin typeface="Roboto"/>
                <a:ea typeface="Roboto"/>
                <a:cs typeface="Roboto"/>
                <a:sym typeface="Roboto"/>
              </a:rPr>
              <a:t>Full control over the downstream: we can proactively test, launch, or retire CTIs to consistently stay current with market trends, ensuring that we always offer our clients the best market products</a:t>
            </a:r>
            <a:endParaRPr b="0" i="0" sz="1500" u="none" cap="none" strike="noStrike">
              <a:solidFill>
                <a:schemeClr val="lt1"/>
              </a:solidFill>
              <a:latin typeface="Roboto"/>
              <a:ea typeface="Roboto"/>
              <a:cs typeface="Roboto"/>
              <a:sym typeface="Roboto"/>
            </a:endParaRPr>
          </a:p>
          <a:p>
            <a:pPr indent="-323850" lvl="0" marL="457200" marR="0" rtl="0" algn="l">
              <a:lnSpc>
                <a:spcPct val="120000"/>
              </a:lnSpc>
              <a:spcBef>
                <a:spcPts val="0"/>
              </a:spcBef>
              <a:spcAft>
                <a:spcPts val="0"/>
              </a:spcAft>
              <a:buClr>
                <a:srgbClr val="E8FF8C"/>
              </a:buClr>
              <a:buSzPts val="1500"/>
              <a:buFont typeface="Roboto"/>
              <a:buChar char="●"/>
            </a:pPr>
            <a:r>
              <a:rPr b="0" i="0" lang="en-GB" sz="1500" u="none" cap="none" strike="noStrike">
                <a:solidFill>
                  <a:schemeClr val="lt1"/>
                </a:solidFill>
                <a:latin typeface="Roboto"/>
                <a:ea typeface="Roboto"/>
                <a:cs typeface="Roboto"/>
                <a:sym typeface="Roboto"/>
                <a:extLst>
                  <a:ext uri="http://customooxmlschemas.google.com/">
                    <go:slidesCustomData xmlns:go="http://customooxmlschemas.google.com/" textRoundtripDataId="57"/>
                  </a:ext>
                </a:extLst>
              </a:rPr>
              <a:t>Owning our ecosystem </a:t>
            </a:r>
            <a:r>
              <a:rPr b="0" i="0" lang="en-GB" sz="1500" u="none" cap="none" strike="noStrike">
                <a:solidFill>
                  <a:schemeClr val="lt1"/>
                </a:solidFill>
                <a:latin typeface="Roboto"/>
                <a:ea typeface="Roboto"/>
                <a:cs typeface="Roboto"/>
                <a:sym typeface="Roboto"/>
                <a:extLst>
                  <a:ext uri="http://customooxmlschemas.google.com/">
                    <go:slidesCustomData xmlns:go="http://customooxmlschemas.google.com/" textRoundtripDataId="58"/>
                  </a:ext>
                </a:extLst>
              </a:rPr>
              <a:t>allows us to </a:t>
            </a:r>
            <a:r>
              <a:rPr b="0" i="0" lang="en-GB" sz="1500" u="none" cap="none" strike="noStrike">
                <a:solidFill>
                  <a:schemeClr val="lt1"/>
                </a:solidFill>
                <a:latin typeface="Roboto"/>
                <a:ea typeface="Roboto"/>
                <a:cs typeface="Roboto"/>
                <a:sym typeface="Roboto"/>
              </a:rPr>
              <a:t>1) directly onboard clients (via our trading platform), 2) connect to various digital intermediaries and end-clients via APIs and 3) centralise all the flows which go through our products and reduce dependencies</a:t>
            </a:r>
            <a:endParaRPr b="0" i="0" sz="1500" u="none" cap="none" strike="noStrike">
              <a:solidFill>
                <a:schemeClr val="lt1"/>
              </a:solidFill>
              <a:latin typeface="Roboto"/>
              <a:ea typeface="Roboto"/>
              <a:cs typeface="Roboto"/>
              <a:sym typeface="Roboto"/>
            </a:endParaRPr>
          </a:p>
          <a:p>
            <a:pPr indent="0" lvl="0" marL="457200" marR="0" rtl="0" algn="l">
              <a:lnSpc>
                <a:spcPct val="120000"/>
              </a:lnSpc>
              <a:spcBef>
                <a:spcPts val="2000"/>
              </a:spcBef>
              <a:spcAft>
                <a:spcPts val="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58ff0f2407_0_189"/>
          <p:cNvSpPr/>
          <p:nvPr/>
        </p:nvSpPr>
        <p:spPr>
          <a:xfrm>
            <a:off x="432000" y="1211400"/>
            <a:ext cx="62484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59"/>
                  </a:ext>
                </a:extLst>
              </a:rPr>
              <a:t>A tech first approach</a:t>
            </a:r>
            <a:endParaRPr b="1" i="0" sz="3000" u="none" cap="none" strike="noStrike">
              <a:solidFill>
                <a:srgbClr val="EEEEEE"/>
              </a:solidFill>
              <a:latin typeface="Poppins"/>
              <a:ea typeface="Poppins"/>
              <a:cs typeface="Poppins"/>
              <a:sym typeface="Poppins"/>
            </a:endParaRPr>
          </a:p>
        </p:txBody>
      </p:sp>
      <p:sp>
        <p:nvSpPr>
          <p:cNvPr id="247" name="Google Shape;247;g258ff0f2407_0_189"/>
          <p:cNvSpPr/>
          <p:nvPr/>
        </p:nvSpPr>
        <p:spPr>
          <a:xfrm>
            <a:off x="348625" y="2011200"/>
            <a:ext cx="6781200" cy="732000"/>
          </a:xfrm>
          <a:prstGeom prst="rect">
            <a:avLst/>
          </a:prstGeom>
          <a:noFill/>
          <a:ln>
            <a:noFill/>
          </a:ln>
        </p:spPr>
        <p:txBody>
          <a:bodyPr anchorCtr="0" anchor="t" bIns="58025" lIns="114300" spcFirstLastPara="1" rIns="0" wrap="square" tIns="58025">
            <a:noAutofit/>
          </a:bodyPr>
          <a:lstStyle/>
          <a:p>
            <a:pPr indent="0" lvl="0" marL="0" marR="0" rtl="0" algn="l">
              <a:lnSpc>
                <a:spcPct val="120000"/>
              </a:lnSpc>
              <a:spcBef>
                <a:spcPts val="800"/>
              </a:spcBef>
              <a:spcAft>
                <a:spcPts val="0"/>
              </a:spcAft>
              <a:buClr>
                <a:srgbClr val="000000"/>
              </a:buClr>
              <a:buSzPts val="1600"/>
              <a:buFont typeface="Arial"/>
              <a:buNone/>
            </a:pPr>
            <a:r>
              <a:rPr b="1" i="0" lang="en-GB" sz="16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60"/>
                  </a:ext>
                </a:extLst>
              </a:rPr>
              <a:t>Trakx’s  </a:t>
            </a:r>
            <a:r>
              <a:rPr b="1" i="0" lang="en-GB" sz="16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61"/>
                  </a:ext>
                </a:extLst>
              </a:rPr>
              <a:t>automation and disintermediation reduces reliance on third parties and is more cost competitive</a:t>
            </a:r>
            <a:endParaRPr b="1" i="0" sz="16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rgbClr val="000000"/>
              </a:buClr>
              <a:buSzPts val="1600"/>
              <a:buFont typeface="Arial"/>
              <a:buNone/>
            </a:pPr>
            <a:r>
              <a:t/>
            </a:r>
            <a:endParaRPr b="1" i="0" sz="16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rgbClr val="000000"/>
              </a:buClr>
              <a:buSzPts val="1400"/>
              <a:buFont typeface="Arial"/>
              <a:buNone/>
            </a:pPr>
            <a:r>
              <a:rPr b="1" i="0" lang="en-GB" sz="14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62"/>
                  </a:ext>
                </a:extLst>
              </a:rPr>
              <a:t>Liquidity</a:t>
            </a:r>
            <a:endParaRPr b="1" i="0" sz="1400" u="none" cap="none" strike="noStrike">
              <a:solidFill>
                <a:schemeClr val="lt1"/>
              </a:solidFill>
              <a:latin typeface="Poppins"/>
              <a:ea typeface="Poppins"/>
              <a:cs typeface="Poppins"/>
              <a:sym typeface="Poppins"/>
            </a:endParaRPr>
          </a:p>
          <a:p>
            <a:pPr indent="-304800" lvl="0" marL="457200" marR="0" rtl="0" algn="l">
              <a:lnSpc>
                <a:spcPct val="120000"/>
              </a:lnSpc>
              <a:spcBef>
                <a:spcPts val="800"/>
              </a:spcBef>
              <a:spcAft>
                <a:spcPts val="0"/>
              </a:spcAft>
              <a:buClr>
                <a:srgbClr val="E8FF8C"/>
              </a:buClr>
              <a:buSzPts val="1200"/>
              <a:buFont typeface="Poppins"/>
              <a:buChar char="●"/>
            </a:pPr>
            <a:r>
              <a:rPr b="0" i="0" lang="en-GB" sz="1200" u="none" cap="none" strike="noStrike">
                <a:solidFill>
                  <a:schemeClr val="lt1"/>
                </a:solidFill>
                <a:latin typeface="Poppins"/>
                <a:ea typeface="Poppins"/>
                <a:cs typeface="Poppins"/>
                <a:sym typeface="Poppins"/>
              </a:rPr>
              <a:t>We apply a strict selection method</a:t>
            </a:r>
            <a:r>
              <a:rPr b="0" i="0" lang="en-GB" sz="12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63"/>
                  </a:ext>
                </a:extLst>
              </a:rPr>
              <a:t> to the</a:t>
            </a:r>
            <a:r>
              <a:rPr b="0" i="0" lang="en-GB" sz="1200" u="none" cap="none" strike="noStrike">
                <a:solidFill>
                  <a:schemeClr val="lt1"/>
                </a:solidFill>
                <a:latin typeface="Poppins"/>
                <a:ea typeface="Poppins"/>
                <a:cs typeface="Poppins"/>
                <a:sym typeface="Poppins"/>
              </a:rPr>
              <a:t> underlying constituents for each of our CTIs (</a:t>
            </a:r>
            <a:r>
              <a:rPr b="0" i="0" lang="en-GB" sz="12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64"/>
                  </a:ext>
                </a:extLst>
              </a:rPr>
              <a:t>criteria based on marke</a:t>
            </a:r>
            <a:r>
              <a:rPr b="0" i="0" lang="en-GB" sz="1200" u="none" cap="none" strike="noStrike">
                <a:solidFill>
                  <a:schemeClr val="lt1"/>
                </a:solidFill>
                <a:latin typeface="Poppins"/>
                <a:ea typeface="Poppins"/>
                <a:cs typeface="Poppins"/>
                <a:sym typeface="Poppins"/>
              </a:rPr>
              <a:t>t cap and daily volume)</a:t>
            </a:r>
            <a:endParaRPr b="0" i="0" sz="1200" u="none" cap="none" strike="noStrike">
              <a:solidFill>
                <a:schemeClr val="lt1"/>
              </a:solidFill>
              <a:latin typeface="Poppins"/>
              <a:ea typeface="Poppins"/>
              <a:cs typeface="Poppins"/>
              <a:sym typeface="Poppins"/>
            </a:endParaRPr>
          </a:p>
          <a:p>
            <a:pPr indent="-304800" lvl="0" marL="457200" marR="0" rtl="0" algn="l">
              <a:lnSpc>
                <a:spcPct val="120000"/>
              </a:lnSpc>
              <a:spcBef>
                <a:spcPts val="0"/>
              </a:spcBef>
              <a:spcAft>
                <a:spcPts val="0"/>
              </a:spcAft>
              <a:buClr>
                <a:srgbClr val="E8FF8C"/>
              </a:buClr>
              <a:buSzPts val="1200"/>
              <a:buFont typeface="Poppins"/>
              <a:buChar char="●"/>
            </a:pPr>
            <a:r>
              <a:rPr b="0" i="0" lang="en-GB" sz="1200" u="none" cap="none" strike="noStrike">
                <a:solidFill>
                  <a:schemeClr val="lt1"/>
                </a:solidFill>
                <a:latin typeface="Poppins"/>
                <a:ea typeface="Poppins"/>
                <a:cs typeface="Poppins"/>
                <a:sym typeface="Poppins"/>
              </a:rPr>
              <a:t>Our trading bots are providing liquidity for all the trading pairs on the platform, ensuring sufficient depth on both the buy and sell sides</a:t>
            </a:r>
            <a:endParaRPr b="0" i="0" sz="12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chemeClr val="dk1"/>
              </a:buClr>
              <a:buSzPts val="1100"/>
              <a:buFont typeface="Arial"/>
              <a:buNone/>
            </a:pPr>
            <a:r>
              <a:t/>
            </a:r>
            <a:endParaRPr b="1" i="0" sz="14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chemeClr val="dk1"/>
              </a:buClr>
              <a:buSzPts val="1100"/>
              <a:buFont typeface="Arial"/>
              <a:buNone/>
            </a:pPr>
            <a:r>
              <a:rPr b="1" i="0" lang="en-GB" sz="1400" u="none" cap="none" strike="noStrike">
                <a:solidFill>
                  <a:schemeClr val="lt1"/>
                </a:solidFill>
                <a:latin typeface="Poppins"/>
                <a:ea typeface="Poppins"/>
                <a:cs typeface="Poppins"/>
                <a:sym typeface="Poppins"/>
              </a:rPr>
              <a:t>Index creation and management </a:t>
            </a:r>
            <a:endParaRPr b="1" i="0" sz="14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rgbClr val="000000"/>
              </a:buClr>
              <a:buSzPts val="1200"/>
              <a:buFont typeface="Arial"/>
              <a:buNone/>
            </a:pPr>
            <a:r>
              <a:rPr b="0" i="0" lang="en-GB" sz="1200" u="none" cap="none" strike="noStrike">
                <a:solidFill>
                  <a:schemeClr val="lt1"/>
                </a:solidFill>
                <a:latin typeface="Poppins"/>
                <a:ea typeface="Poppins"/>
                <a:cs typeface="Poppins"/>
                <a:sym typeface="Poppins"/>
              </a:rPr>
              <a:t>In-house index methodology, c</a:t>
            </a:r>
            <a:r>
              <a:rPr b="0" i="0" lang="en-GB" sz="12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65"/>
                  </a:ext>
                </a:extLst>
              </a:rPr>
              <a:t>onstruction, and man</a:t>
            </a:r>
            <a:r>
              <a:rPr b="0" i="0" lang="en-GB" sz="1200" u="none" cap="none" strike="noStrike">
                <a:solidFill>
                  <a:schemeClr val="lt1"/>
                </a:solidFill>
                <a:latin typeface="Poppins"/>
                <a:ea typeface="Poppins"/>
                <a:cs typeface="Poppins"/>
                <a:sym typeface="Poppins"/>
              </a:rPr>
              <a:t>agement are </a:t>
            </a:r>
            <a:r>
              <a:rPr b="0" i="0" lang="en-GB" sz="12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66"/>
                  </a:ext>
                </a:extLst>
              </a:rPr>
              <a:t>open </a:t>
            </a:r>
            <a:r>
              <a:rPr b="0" i="0" lang="en-GB" sz="1200" u="none" cap="none" strike="noStrike">
                <a:solidFill>
                  <a:schemeClr val="lt1"/>
                </a:solidFill>
                <a:latin typeface="Poppins"/>
                <a:ea typeface="Poppins"/>
                <a:cs typeface="Poppins"/>
                <a:sym typeface="Poppins"/>
              </a:rPr>
              <a:t>to third parties for externally managed CTIs via a user-friendly web UI or via programmable API calls   </a:t>
            </a:r>
            <a:endParaRPr b="0" i="0" sz="12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chemeClr val="dk1"/>
              </a:buClr>
              <a:buSzPts val="1100"/>
              <a:buFont typeface="Arial"/>
              <a:buNone/>
            </a:pPr>
            <a:r>
              <a:t/>
            </a:r>
            <a:endParaRPr b="1" i="0" sz="14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chemeClr val="dk1"/>
              </a:buClr>
              <a:buSzPts val="1100"/>
              <a:buFont typeface="Arial"/>
              <a:buNone/>
            </a:pPr>
            <a:r>
              <a:rPr b="1" i="0" lang="en-GB" sz="1400" u="none" cap="none" strike="noStrike">
                <a:solidFill>
                  <a:schemeClr val="lt1"/>
                </a:solidFill>
                <a:latin typeface="Poppins"/>
                <a:ea typeface="Poppins"/>
                <a:cs typeface="Poppins"/>
                <a:sym typeface="Poppins"/>
              </a:rPr>
              <a:t>Automated hedging tool for best execution and to mitigate counterparty risk</a:t>
            </a:r>
            <a:endParaRPr b="1" i="0" sz="1400" u="none" cap="none" strike="noStrike">
              <a:solidFill>
                <a:schemeClr val="lt1"/>
              </a:solidFill>
              <a:latin typeface="Poppins"/>
              <a:ea typeface="Poppins"/>
              <a:cs typeface="Poppins"/>
              <a:sym typeface="Poppins"/>
            </a:endParaRPr>
          </a:p>
          <a:p>
            <a:pPr indent="-304800" lvl="0" marL="457200" marR="0" rtl="0" algn="l">
              <a:lnSpc>
                <a:spcPct val="120000"/>
              </a:lnSpc>
              <a:spcBef>
                <a:spcPts val="800"/>
              </a:spcBef>
              <a:spcAft>
                <a:spcPts val="0"/>
              </a:spcAft>
              <a:buClr>
                <a:srgbClr val="E8FF8C"/>
              </a:buClr>
              <a:buSzPts val="1200"/>
              <a:buFont typeface="Poppins"/>
              <a:buChar char="●"/>
            </a:pPr>
            <a:r>
              <a:rPr b="0" i="0" lang="en-GB" sz="1200" u="none" cap="none" strike="noStrike">
                <a:solidFill>
                  <a:schemeClr val="lt1"/>
                </a:solidFill>
                <a:latin typeface="Poppins"/>
                <a:ea typeface="Poppins"/>
                <a:cs typeface="Poppins"/>
                <a:sym typeface="Poppins"/>
              </a:rPr>
              <a:t>Ability to move </a:t>
            </a:r>
            <a:r>
              <a:rPr b="0" i="0" lang="en-GB" sz="12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67"/>
                  </a:ext>
                </a:extLst>
              </a:rPr>
              <a:t>assets back and forth between exchanges and custodians</a:t>
            </a:r>
            <a:endParaRPr b="0" i="0" sz="1200" u="none" cap="none" strike="noStrike">
              <a:solidFill>
                <a:schemeClr val="lt1"/>
              </a:solidFill>
              <a:latin typeface="Poppins"/>
              <a:ea typeface="Poppins"/>
              <a:cs typeface="Poppins"/>
              <a:sym typeface="Poppins"/>
            </a:endParaRPr>
          </a:p>
          <a:p>
            <a:pPr indent="-304800" lvl="0" marL="457200" marR="0" rtl="0" algn="l">
              <a:lnSpc>
                <a:spcPct val="120000"/>
              </a:lnSpc>
              <a:spcBef>
                <a:spcPts val="0"/>
              </a:spcBef>
              <a:spcAft>
                <a:spcPts val="0"/>
              </a:spcAft>
              <a:buClr>
                <a:srgbClr val="E8FF8C"/>
              </a:buClr>
              <a:buSzPts val="1200"/>
              <a:buFont typeface="Poppins"/>
              <a:buChar char="●"/>
            </a:pPr>
            <a:r>
              <a:rPr b="0" i="0" lang="en-GB" sz="1200" u="none" cap="none" strike="noStrike">
                <a:solidFill>
                  <a:schemeClr val="lt1"/>
                </a:solidFill>
                <a:latin typeface="Poppins"/>
                <a:ea typeface="Poppins"/>
                <a:cs typeface="Poppins"/>
                <a:sym typeface="Poppins"/>
              </a:rPr>
              <a:t>Full Integration with crypto exchanges, such as Binance, Kucoin, Coinbase…</a:t>
            </a:r>
            <a:endParaRPr b="0" i="0" sz="1200" u="none" cap="none" strike="noStrike">
              <a:solidFill>
                <a:schemeClr val="lt1"/>
              </a:solidFill>
              <a:latin typeface="Poppins"/>
              <a:ea typeface="Poppins"/>
              <a:cs typeface="Poppins"/>
              <a:sym typeface="Poppins"/>
            </a:endParaRPr>
          </a:p>
          <a:p>
            <a:pPr indent="-304800" lvl="0" marL="457200" marR="0" rtl="0" algn="l">
              <a:lnSpc>
                <a:spcPct val="120000"/>
              </a:lnSpc>
              <a:spcBef>
                <a:spcPts val="0"/>
              </a:spcBef>
              <a:spcAft>
                <a:spcPts val="0"/>
              </a:spcAft>
              <a:buClr>
                <a:srgbClr val="E8FF8C"/>
              </a:buClr>
              <a:buSzPts val="1200"/>
              <a:buFont typeface="Poppins"/>
              <a:buChar char="●"/>
            </a:pPr>
            <a:r>
              <a:rPr b="0" i="0" lang="en-GB" sz="1200" u="none" cap="none" strike="noStrike">
                <a:solidFill>
                  <a:schemeClr val="lt1"/>
                </a:solidFill>
                <a:latin typeface="Poppins"/>
                <a:ea typeface="Poppins"/>
                <a:cs typeface="Poppins"/>
                <a:sym typeface="Poppins"/>
              </a:rPr>
              <a:t>Ability to customise default hedging behaviour and to hedge dynamic strategies automatically</a:t>
            </a:r>
            <a:endParaRPr b="0" i="0" sz="12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chemeClr val="dk1"/>
              </a:buClr>
              <a:buSzPts val="1100"/>
              <a:buFont typeface="Arial"/>
              <a:buNone/>
            </a:pPr>
            <a:r>
              <a:rPr b="1" i="0" lang="en-GB" sz="1400" u="none" cap="none" strike="noStrike">
                <a:solidFill>
                  <a:schemeClr val="lt1"/>
                </a:solidFill>
                <a:latin typeface="Poppins"/>
                <a:ea typeface="Poppins"/>
                <a:cs typeface="Poppins"/>
                <a:sym typeface="Poppins"/>
              </a:rPr>
              <a:t>Data quality </a:t>
            </a:r>
            <a:endParaRPr b="1" i="0" sz="14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rgbClr val="000000"/>
              </a:buClr>
              <a:buSzPts val="1200"/>
              <a:buFont typeface="Arial"/>
              <a:buNone/>
            </a:pPr>
            <a:r>
              <a:rPr b="0" i="0" lang="en-GB" sz="1200" u="none" cap="none" strike="noStrike">
                <a:solidFill>
                  <a:schemeClr val="lt1"/>
                </a:solidFill>
                <a:latin typeface="Poppins"/>
                <a:ea typeface="Poppins"/>
                <a:cs typeface="Poppins"/>
                <a:sym typeface="Poppins"/>
              </a:rPr>
              <a:t>Data quality is crucial and our partnership with Kaiko ensures accurate and reliable live price data, with custom aggregation methods based on selected exchanges</a:t>
            </a:r>
            <a:endParaRPr b="0" i="0" sz="1200" u="none" cap="none" strike="noStrike">
              <a:solidFill>
                <a:schemeClr val="lt1"/>
              </a:solidFill>
              <a:latin typeface="Poppins"/>
              <a:ea typeface="Poppins"/>
              <a:cs typeface="Poppins"/>
              <a:sym typeface="Poppins"/>
            </a:endParaRPr>
          </a:p>
          <a:p>
            <a:pPr indent="0" lvl="0" marL="0" marR="0" rtl="0" algn="l">
              <a:lnSpc>
                <a:spcPct val="120000"/>
              </a:lnSpc>
              <a:spcBef>
                <a:spcPts val="1000"/>
              </a:spcBef>
              <a:spcAft>
                <a:spcPts val="0"/>
              </a:spcAft>
              <a:buClr>
                <a:schemeClr val="dk1"/>
              </a:buClr>
              <a:buSzPts val="1100"/>
              <a:buFont typeface="Arial"/>
              <a:buNone/>
            </a:pPr>
            <a:r>
              <a:t/>
            </a:r>
            <a:endParaRPr b="1" i="0" sz="1400" u="none" cap="none" strike="noStrike">
              <a:solidFill>
                <a:srgbClr val="EEEEEE"/>
              </a:solidFill>
              <a:latin typeface="Poppins"/>
              <a:ea typeface="Poppins"/>
              <a:cs typeface="Poppins"/>
              <a:sym typeface="Poppins"/>
            </a:endParaRPr>
          </a:p>
          <a:p>
            <a:pPr indent="0" lvl="0" marL="0" marR="0" rtl="0" algn="l">
              <a:lnSpc>
                <a:spcPct val="120000"/>
              </a:lnSpc>
              <a:spcBef>
                <a:spcPts val="1000"/>
              </a:spcBef>
              <a:spcAft>
                <a:spcPts val="0"/>
              </a:spcAft>
              <a:buClr>
                <a:schemeClr val="dk1"/>
              </a:buClr>
              <a:buSzPts val="1100"/>
              <a:buFont typeface="Arial"/>
              <a:buNone/>
            </a:pPr>
            <a:r>
              <a:rPr b="1" i="0" lang="en-GB" sz="1400" u="none" cap="none" strike="noStrike">
                <a:solidFill>
                  <a:srgbClr val="EEEEEE"/>
                </a:solidFill>
                <a:latin typeface="Poppins"/>
                <a:ea typeface="Poppins"/>
                <a:cs typeface="Poppins"/>
                <a:sym typeface="Poppins"/>
              </a:rPr>
              <a:t>Tech as-a-service solution is available through our white-labelling </a:t>
            </a:r>
            <a:r>
              <a:rPr b="1"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68"/>
                  </a:ext>
                </a:extLst>
              </a:rPr>
              <a:t>offer</a:t>
            </a:r>
            <a:r>
              <a:rPr b="1" i="0" lang="en-GB" sz="1400" u="none" cap="none" strike="noStrike">
                <a:solidFill>
                  <a:srgbClr val="EEEEEE"/>
                </a:solidFill>
                <a:latin typeface="Poppins"/>
                <a:ea typeface="Poppins"/>
                <a:cs typeface="Poppins"/>
                <a:sym typeface="Poppins"/>
              </a:rPr>
              <a:t>ing </a:t>
            </a:r>
            <a:r>
              <a:rPr b="0" i="0" lang="en-GB" sz="1400" u="none" cap="none" strike="noStrike">
                <a:solidFill>
                  <a:srgbClr val="EEEEEE"/>
                </a:solidFill>
                <a:latin typeface="Poppins"/>
                <a:ea typeface="Poppins"/>
                <a:cs typeface="Poppins"/>
                <a:sym typeface="Poppins"/>
              </a:rPr>
              <a:t>(please contact our sales team for details, sales@trakx.io)</a:t>
            </a:r>
            <a:endParaRPr b="0" i="0" sz="12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chemeClr val="dk1"/>
              </a:buClr>
              <a:buSzPts val="1100"/>
              <a:buFont typeface="Arial"/>
              <a:buNone/>
            </a:pPr>
            <a:r>
              <a:t/>
            </a:r>
            <a:endParaRPr b="0" i="0" sz="12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chemeClr val="dk1"/>
              </a:buClr>
              <a:buSzPts val="1100"/>
              <a:buFont typeface="Arial"/>
              <a:buNone/>
            </a:pPr>
            <a:r>
              <a:t/>
            </a:r>
            <a:endParaRPr b="1" i="0" sz="1200" u="none" cap="none" strike="noStrike">
              <a:solidFill>
                <a:schemeClr val="lt1"/>
              </a:solidFill>
              <a:latin typeface="Poppins"/>
              <a:ea typeface="Poppins"/>
              <a:cs typeface="Poppins"/>
              <a:sym typeface="Poppins"/>
            </a:endParaRPr>
          </a:p>
          <a:p>
            <a:pPr indent="0" lvl="0" marL="0" marR="0" rtl="0" algn="l">
              <a:lnSpc>
                <a:spcPct val="120000"/>
              </a:lnSpc>
              <a:spcBef>
                <a:spcPts val="800"/>
              </a:spcBef>
              <a:spcAft>
                <a:spcPts val="0"/>
              </a:spcAft>
              <a:buClr>
                <a:srgbClr val="000000"/>
              </a:buClr>
              <a:buSzPts val="1200"/>
              <a:buFont typeface="Arial"/>
              <a:buNone/>
            </a:pPr>
            <a:r>
              <a:t/>
            </a:r>
            <a:endParaRPr b="1" i="0" sz="1200" u="none" cap="none" strike="noStrike">
              <a:solidFill>
                <a:schemeClr val="lt1"/>
              </a:solidFill>
              <a:latin typeface="Poppins"/>
              <a:ea typeface="Poppins"/>
              <a:cs typeface="Poppins"/>
              <a:sym typeface="Poppins"/>
            </a:endParaRPr>
          </a:p>
        </p:txBody>
      </p:sp>
      <p:sp>
        <p:nvSpPr>
          <p:cNvPr id="248" name="Google Shape;248;g258ff0f2407_0_18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2"/>
          <p:cNvSpPr txBox="1"/>
          <p:nvPr/>
        </p:nvSpPr>
        <p:spPr>
          <a:xfrm>
            <a:off x="3868520" y="5127733"/>
            <a:ext cx="9651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GB" sz="1000" u="none" cap="none" strike="noStrike">
                <a:solidFill>
                  <a:srgbClr val="E8FF8C"/>
                </a:solidFill>
                <a:latin typeface="Poppins"/>
                <a:ea typeface="Poppins"/>
                <a:cs typeface="Poppins"/>
                <a:sym typeface="Poppins"/>
              </a:rPr>
              <a:t>20 USDc</a:t>
            </a:r>
            <a:endParaRPr b="0" i="0" sz="1000" u="none" cap="none" strike="noStrike">
              <a:solidFill>
                <a:srgbClr val="E8FF8C"/>
              </a:solidFill>
              <a:latin typeface="Poppins"/>
              <a:ea typeface="Poppins"/>
              <a:cs typeface="Poppins"/>
              <a:sym typeface="Poppins"/>
            </a:endParaRPr>
          </a:p>
        </p:txBody>
      </p:sp>
      <p:sp>
        <p:nvSpPr>
          <p:cNvPr id="254" name="Google Shape;254;p12"/>
          <p:cNvSpPr txBox="1"/>
          <p:nvPr/>
        </p:nvSpPr>
        <p:spPr>
          <a:xfrm>
            <a:off x="1773267" y="5546050"/>
            <a:ext cx="6780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GB" sz="1000" u="none" cap="none" strike="noStrike">
                <a:solidFill>
                  <a:srgbClr val="E8FF8C"/>
                </a:solidFill>
                <a:latin typeface="Poppins"/>
                <a:ea typeface="Poppins"/>
                <a:cs typeface="Poppins"/>
                <a:sym typeface="Poppins"/>
              </a:rPr>
              <a:t>20 CTI 1</a:t>
            </a:r>
            <a:endParaRPr b="0" i="0" sz="1000" u="none" cap="none" strike="noStrike">
              <a:solidFill>
                <a:srgbClr val="E8FF8C"/>
              </a:solidFill>
              <a:latin typeface="Poppins"/>
              <a:ea typeface="Poppins"/>
              <a:cs typeface="Poppins"/>
              <a:sym typeface="Poppins"/>
            </a:endParaRPr>
          </a:p>
        </p:txBody>
      </p:sp>
      <p:sp>
        <p:nvSpPr>
          <p:cNvPr id="255" name="Google Shape;255;p12"/>
          <p:cNvSpPr txBox="1"/>
          <p:nvPr/>
        </p:nvSpPr>
        <p:spPr>
          <a:xfrm>
            <a:off x="1673844" y="4486261"/>
            <a:ext cx="14835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GB" sz="1000" u="none" cap="none" strike="noStrike">
                <a:solidFill>
                  <a:srgbClr val="E8FF8C"/>
                </a:solidFill>
                <a:latin typeface="Poppins"/>
                <a:ea typeface="Poppins"/>
                <a:cs typeface="Poppins"/>
                <a:sym typeface="Poppins"/>
              </a:rPr>
              <a:t>100 USDc</a:t>
            </a:r>
            <a:endParaRPr b="0" i="0" sz="1000" u="none" cap="none" strike="noStrike">
              <a:solidFill>
                <a:srgbClr val="E8FF8C"/>
              </a:solidFill>
              <a:latin typeface="Poppins"/>
              <a:ea typeface="Poppins"/>
              <a:cs typeface="Poppins"/>
              <a:sym typeface="Poppins"/>
            </a:endParaRPr>
          </a:p>
        </p:txBody>
      </p:sp>
      <p:sp>
        <p:nvSpPr>
          <p:cNvPr id="256" name="Google Shape;256;p12"/>
          <p:cNvSpPr txBox="1"/>
          <p:nvPr/>
        </p:nvSpPr>
        <p:spPr>
          <a:xfrm>
            <a:off x="1705468" y="4717538"/>
            <a:ext cx="7806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GB" sz="1000" u="none" cap="none" strike="noStrike">
                <a:solidFill>
                  <a:srgbClr val="E8FF8C"/>
                </a:solidFill>
                <a:latin typeface="Poppins"/>
                <a:ea typeface="Poppins"/>
                <a:cs typeface="Poppins"/>
                <a:sym typeface="Poppins"/>
              </a:rPr>
              <a:t>80 CTI 1</a:t>
            </a:r>
            <a:endParaRPr b="0" i="0" sz="1000" u="none" cap="none" strike="noStrike">
              <a:solidFill>
                <a:srgbClr val="E8FF8C"/>
              </a:solidFill>
              <a:latin typeface="Poppins"/>
              <a:ea typeface="Poppins"/>
              <a:cs typeface="Poppins"/>
              <a:sym typeface="Poppins"/>
            </a:endParaRPr>
          </a:p>
        </p:txBody>
      </p:sp>
      <p:sp>
        <p:nvSpPr>
          <p:cNvPr id="257" name="Google Shape;257;p12"/>
          <p:cNvSpPr/>
          <p:nvPr/>
        </p:nvSpPr>
        <p:spPr>
          <a:xfrm>
            <a:off x="432000" y="1440000"/>
            <a:ext cx="32184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Simplified flows </a:t>
            </a:r>
            <a:endParaRPr b="1" i="0" sz="30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EEEEEE"/>
              </a:solidFill>
              <a:latin typeface="Poppins"/>
              <a:ea typeface="Poppins"/>
              <a:cs typeface="Poppins"/>
              <a:sym typeface="Poppins"/>
            </a:endParaRPr>
          </a:p>
        </p:txBody>
      </p:sp>
      <p:cxnSp>
        <p:nvCxnSpPr>
          <p:cNvPr id="258" name="Google Shape;258;p12"/>
          <p:cNvCxnSpPr/>
          <p:nvPr/>
        </p:nvCxnSpPr>
        <p:spPr>
          <a:xfrm>
            <a:off x="1763300" y="4731150"/>
            <a:ext cx="645900" cy="0"/>
          </a:xfrm>
          <a:prstGeom prst="straightConnector1">
            <a:avLst/>
          </a:prstGeom>
          <a:noFill/>
          <a:ln cap="flat" cmpd="sng" w="9525">
            <a:solidFill>
              <a:srgbClr val="E8FF8C"/>
            </a:solidFill>
            <a:prstDash val="solid"/>
            <a:miter lim="800000"/>
            <a:headEnd len="sm" w="sm" type="none"/>
            <a:tailEnd len="med" w="med" type="triangle"/>
          </a:ln>
        </p:spPr>
      </p:cxnSp>
      <p:cxnSp>
        <p:nvCxnSpPr>
          <p:cNvPr id="259" name="Google Shape;259;p12"/>
          <p:cNvCxnSpPr/>
          <p:nvPr/>
        </p:nvCxnSpPr>
        <p:spPr>
          <a:xfrm flipH="1">
            <a:off x="1763300" y="4941025"/>
            <a:ext cx="605400" cy="8100"/>
          </a:xfrm>
          <a:prstGeom prst="straightConnector1">
            <a:avLst/>
          </a:prstGeom>
          <a:noFill/>
          <a:ln cap="flat" cmpd="sng" w="9525">
            <a:solidFill>
              <a:srgbClr val="E8FF8C"/>
            </a:solidFill>
            <a:prstDash val="solid"/>
            <a:miter lim="800000"/>
            <a:headEnd len="sm" w="sm" type="none"/>
            <a:tailEnd len="med" w="med" type="triangle"/>
          </a:ln>
        </p:spPr>
      </p:cxnSp>
      <p:cxnSp>
        <p:nvCxnSpPr>
          <p:cNvPr id="260" name="Google Shape;260;p12"/>
          <p:cNvCxnSpPr/>
          <p:nvPr/>
        </p:nvCxnSpPr>
        <p:spPr>
          <a:xfrm>
            <a:off x="3850825" y="5122650"/>
            <a:ext cx="5700" cy="278400"/>
          </a:xfrm>
          <a:prstGeom prst="straightConnector1">
            <a:avLst/>
          </a:prstGeom>
          <a:noFill/>
          <a:ln cap="flat" cmpd="sng" w="9525">
            <a:solidFill>
              <a:srgbClr val="E8FF8C"/>
            </a:solidFill>
            <a:prstDash val="solid"/>
            <a:miter lim="800000"/>
            <a:headEnd len="sm" w="sm" type="none"/>
            <a:tailEnd len="med" w="med" type="triangle"/>
          </a:ln>
        </p:spPr>
      </p:cxnSp>
      <p:cxnSp>
        <p:nvCxnSpPr>
          <p:cNvPr id="261" name="Google Shape;261;p12"/>
          <p:cNvCxnSpPr/>
          <p:nvPr/>
        </p:nvCxnSpPr>
        <p:spPr>
          <a:xfrm rot="10800000">
            <a:off x="2929300" y="3482476"/>
            <a:ext cx="686100" cy="780000"/>
          </a:xfrm>
          <a:prstGeom prst="straightConnector1">
            <a:avLst/>
          </a:prstGeom>
          <a:noFill/>
          <a:ln cap="flat" cmpd="sng" w="9525">
            <a:solidFill>
              <a:srgbClr val="E8FF8C"/>
            </a:solidFill>
            <a:prstDash val="solid"/>
            <a:round/>
            <a:headEnd len="sm" w="sm" type="none"/>
            <a:tailEnd len="med" w="med" type="triangle"/>
          </a:ln>
        </p:spPr>
      </p:cxnSp>
      <p:cxnSp>
        <p:nvCxnSpPr>
          <p:cNvPr id="262" name="Google Shape;262;p12"/>
          <p:cNvCxnSpPr/>
          <p:nvPr/>
        </p:nvCxnSpPr>
        <p:spPr>
          <a:xfrm>
            <a:off x="2771850" y="3528988"/>
            <a:ext cx="734700" cy="764100"/>
          </a:xfrm>
          <a:prstGeom prst="straightConnector1">
            <a:avLst/>
          </a:prstGeom>
          <a:noFill/>
          <a:ln cap="flat" cmpd="sng" w="9525">
            <a:solidFill>
              <a:srgbClr val="E8FF8C"/>
            </a:solidFill>
            <a:prstDash val="solid"/>
            <a:round/>
            <a:headEnd len="sm" w="sm" type="none"/>
            <a:tailEnd len="med" w="med" type="triangle"/>
          </a:ln>
        </p:spPr>
      </p:cxnSp>
      <p:cxnSp>
        <p:nvCxnSpPr>
          <p:cNvPr id="263" name="Google Shape;263;p12"/>
          <p:cNvCxnSpPr/>
          <p:nvPr/>
        </p:nvCxnSpPr>
        <p:spPr>
          <a:xfrm>
            <a:off x="1058350" y="3522098"/>
            <a:ext cx="1906200" cy="752700"/>
          </a:xfrm>
          <a:prstGeom prst="straightConnector1">
            <a:avLst/>
          </a:prstGeom>
          <a:noFill/>
          <a:ln cap="flat" cmpd="sng" w="9525">
            <a:solidFill>
              <a:srgbClr val="E8FF8C"/>
            </a:solidFill>
            <a:prstDash val="solid"/>
            <a:round/>
            <a:headEnd len="sm" w="sm" type="none"/>
            <a:tailEnd len="med" w="med" type="triangle"/>
          </a:ln>
        </p:spPr>
      </p:cxnSp>
      <p:cxnSp>
        <p:nvCxnSpPr>
          <p:cNvPr id="264" name="Google Shape;264;p12"/>
          <p:cNvCxnSpPr/>
          <p:nvPr/>
        </p:nvCxnSpPr>
        <p:spPr>
          <a:xfrm rot="10800000">
            <a:off x="1110750" y="3456903"/>
            <a:ext cx="1921200" cy="760800"/>
          </a:xfrm>
          <a:prstGeom prst="straightConnector1">
            <a:avLst/>
          </a:prstGeom>
          <a:noFill/>
          <a:ln cap="flat" cmpd="sng" w="9525">
            <a:solidFill>
              <a:srgbClr val="E8FF8C"/>
            </a:solidFill>
            <a:prstDash val="solid"/>
            <a:round/>
            <a:headEnd len="sm" w="sm" type="none"/>
            <a:tailEnd len="med" w="med" type="triangle"/>
          </a:ln>
        </p:spPr>
      </p:cxnSp>
      <p:pic>
        <p:nvPicPr>
          <p:cNvPr descr="Brain in head" id="265" name="Google Shape;265;p12"/>
          <p:cNvPicPr preferRelativeResize="0"/>
          <p:nvPr/>
        </p:nvPicPr>
        <p:blipFill rotWithShape="1">
          <a:blip r:embed="rId3">
            <a:alphaModFix/>
          </a:blip>
          <a:srcRect b="0" l="0" r="0" t="0"/>
          <a:stretch/>
        </p:blipFill>
        <p:spPr>
          <a:xfrm>
            <a:off x="4754391" y="5593210"/>
            <a:ext cx="412790" cy="412790"/>
          </a:xfrm>
          <a:prstGeom prst="rect">
            <a:avLst/>
          </a:prstGeom>
          <a:noFill/>
          <a:ln>
            <a:noFill/>
          </a:ln>
        </p:spPr>
      </p:pic>
      <p:cxnSp>
        <p:nvCxnSpPr>
          <p:cNvPr id="266" name="Google Shape;266;p12"/>
          <p:cNvCxnSpPr/>
          <p:nvPr/>
        </p:nvCxnSpPr>
        <p:spPr>
          <a:xfrm flipH="1" rot="10800000">
            <a:off x="767871" y="6652207"/>
            <a:ext cx="6018000" cy="15000"/>
          </a:xfrm>
          <a:prstGeom prst="straightConnector1">
            <a:avLst/>
          </a:prstGeom>
          <a:noFill/>
          <a:ln cap="flat" cmpd="sng" w="9525">
            <a:solidFill>
              <a:srgbClr val="FFFFFF"/>
            </a:solidFill>
            <a:prstDash val="solid"/>
            <a:miter lim="800000"/>
            <a:headEnd len="sm" w="sm" type="none"/>
            <a:tailEnd len="sm" w="sm" type="none"/>
          </a:ln>
        </p:spPr>
      </p:cxnSp>
      <p:sp>
        <p:nvSpPr>
          <p:cNvPr id="267" name="Google Shape;267;p12"/>
          <p:cNvSpPr/>
          <p:nvPr/>
        </p:nvSpPr>
        <p:spPr>
          <a:xfrm>
            <a:off x="404000" y="8118975"/>
            <a:ext cx="6801000" cy="540000"/>
          </a:xfrm>
          <a:prstGeom prst="roundRect">
            <a:avLst>
              <a:gd fmla="val 7407" name="adj"/>
            </a:avLst>
          </a:prstGeom>
          <a:solidFill>
            <a:srgbClr val="E8FF8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Roboto"/>
                <a:ea typeface="Roboto"/>
                <a:cs typeface="Roboto"/>
                <a:sym typeface="Roboto"/>
              </a:rPr>
              <a:t>Market leading custodian to store private keys</a:t>
            </a:r>
            <a:endParaRPr b="0" i="0" sz="1400" u="none" cap="none" strike="noStrike">
              <a:solidFill>
                <a:srgbClr val="000000"/>
              </a:solidFill>
              <a:latin typeface="Arial"/>
              <a:ea typeface="Arial"/>
              <a:cs typeface="Arial"/>
              <a:sym typeface="Arial"/>
            </a:endParaRPr>
          </a:p>
        </p:txBody>
      </p:sp>
      <p:sp>
        <p:nvSpPr>
          <p:cNvPr id="268" name="Google Shape;268;p12"/>
          <p:cNvSpPr/>
          <p:nvPr/>
        </p:nvSpPr>
        <p:spPr>
          <a:xfrm>
            <a:off x="404009" y="7108247"/>
            <a:ext cx="968700" cy="540000"/>
          </a:xfrm>
          <a:prstGeom prst="roundRect">
            <a:avLst>
              <a:gd fmla="val 9646"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2"/>
          <p:cNvSpPr/>
          <p:nvPr/>
        </p:nvSpPr>
        <p:spPr>
          <a:xfrm>
            <a:off x="1937914" y="7108197"/>
            <a:ext cx="968700" cy="540000"/>
          </a:xfrm>
          <a:prstGeom prst="roundRect">
            <a:avLst>
              <a:gd fmla="val 6618"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2"/>
          <p:cNvSpPr/>
          <p:nvPr/>
        </p:nvSpPr>
        <p:spPr>
          <a:xfrm>
            <a:off x="3371328" y="7108197"/>
            <a:ext cx="968700" cy="540000"/>
          </a:xfrm>
          <a:prstGeom prst="roundRect">
            <a:avLst>
              <a:gd fmla="val 8411"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2"/>
          <p:cNvSpPr/>
          <p:nvPr/>
        </p:nvSpPr>
        <p:spPr>
          <a:xfrm>
            <a:off x="6236208" y="7108250"/>
            <a:ext cx="965100" cy="540000"/>
          </a:xfrm>
          <a:prstGeom prst="roundRect">
            <a:avLst>
              <a:gd fmla="val 8952"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2" name="Google Shape;272;p12"/>
          <p:cNvCxnSpPr/>
          <p:nvPr/>
        </p:nvCxnSpPr>
        <p:spPr>
          <a:xfrm>
            <a:off x="2376775" y="6751825"/>
            <a:ext cx="7800" cy="282600"/>
          </a:xfrm>
          <a:prstGeom prst="straightConnector1">
            <a:avLst/>
          </a:prstGeom>
          <a:noFill/>
          <a:ln cap="flat" cmpd="sng" w="9525">
            <a:solidFill>
              <a:srgbClr val="EEEEEE"/>
            </a:solidFill>
            <a:prstDash val="solid"/>
            <a:round/>
            <a:headEnd len="sm" w="sm" type="none"/>
            <a:tailEnd len="med" w="med" type="triangle"/>
          </a:ln>
        </p:spPr>
      </p:cxnSp>
      <p:cxnSp>
        <p:nvCxnSpPr>
          <p:cNvPr id="273" name="Google Shape;273;p12"/>
          <p:cNvCxnSpPr/>
          <p:nvPr/>
        </p:nvCxnSpPr>
        <p:spPr>
          <a:xfrm rot="10800000">
            <a:off x="2481725" y="6739800"/>
            <a:ext cx="0" cy="278400"/>
          </a:xfrm>
          <a:prstGeom prst="straightConnector1">
            <a:avLst/>
          </a:prstGeom>
          <a:noFill/>
          <a:ln cap="flat" cmpd="sng" w="9525">
            <a:solidFill>
              <a:srgbClr val="EEEEEE"/>
            </a:solidFill>
            <a:prstDash val="solid"/>
            <a:round/>
            <a:headEnd len="sm" w="sm" type="none"/>
            <a:tailEnd len="med" w="med" type="triangle"/>
          </a:ln>
        </p:spPr>
      </p:cxnSp>
      <p:sp>
        <p:nvSpPr>
          <p:cNvPr id="274" name="Google Shape;274;p12"/>
          <p:cNvSpPr/>
          <p:nvPr/>
        </p:nvSpPr>
        <p:spPr>
          <a:xfrm>
            <a:off x="4804742" y="7108197"/>
            <a:ext cx="968700" cy="540000"/>
          </a:xfrm>
          <a:prstGeom prst="roundRect">
            <a:avLst>
              <a:gd fmla="val 9043"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p12"/>
          <p:cNvPicPr preferRelativeResize="0"/>
          <p:nvPr/>
        </p:nvPicPr>
        <p:blipFill rotWithShape="1">
          <a:blip r:embed="rId4">
            <a:alphaModFix/>
          </a:blip>
          <a:srcRect b="0" l="0" r="0" t="0"/>
          <a:stretch/>
        </p:blipFill>
        <p:spPr>
          <a:xfrm>
            <a:off x="3488337" y="7188150"/>
            <a:ext cx="734700" cy="388526"/>
          </a:xfrm>
          <a:prstGeom prst="rect">
            <a:avLst/>
          </a:prstGeom>
          <a:noFill/>
          <a:ln>
            <a:noFill/>
          </a:ln>
        </p:spPr>
      </p:pic>
      <p:pic>
        <p:nvPicPr>
          <p:cNvPr id="276" name="Google Shape;276;p12"/>
          <p:cNvPicPr preferRelativeResize="0"/>
          <p:nvPr/>
        </p:nvPicPr>
        <p:blipFill rotWithShape="1">
          <a:blip r:embed="rId5">
            <a:alphaModFix/>
          </a:blip>
          <a:srcRect b="0" l="0" r="0" t="0"/>
          <a:stretch/>
        </p:blipFill>
        <p:spPr>
          <a:xfrm>
            <a:off x="6355175" y="7295462"/>
            <a:ext cx="734701" cy="173910"/>
          </a:xfrm>
          <a:prstGeom prst="rect">
            <a:avLst/>
          </a:prstGeom>
          <a:noFill/>
          <a:ln>
            <a:noFill/>
          </a:ln>
        </p:spPr>
      </p:pic>
      <p:pic>
        <p:nvPicPr>
          <p:cNvPr id="277" name="Google Shape;277;p12"/>
          <p:cNvPicPr preferRelativeResize="0"/>
          <p:nvPr/>
        </p:nvPicPr>
        <p:blipFill rotWithShape="1">
          <a:blip r:embed="rId6">
            <a:alphaModFix/>
          </a:blip>
          <a:srcRect b="0" l="0" r="0" t="0"/>
          <a:stretch/>
        </p:blipFill>
        <p:spPr>
          <a:xfrm>
            <a:off x="4945063" y="7283899"/>
            <a:ext cx="686100" cy="180798"/>
          </a:xfrm>
          <a:prstGeom prst="rect">
            <a:avLst/>
          </a:prstGeom>
          <a:noFill/>
          <a:ln>
            <a:noFill/>
          </a:ln>
        </p:spPr>
      </p:pic>
      <p:sp>
        <p:nvSpPr>
          <p:cNvPr id="278" name="Google Shape;278;p12"/>
          <p:cNvSpPr/>
          <p:nvPr/>
        </p:nvSpPr>
        <p:spPr>
          <a:xfrm>
            <a:off x="402336" y="2777254"/>
            <a:ext cx="1341600" cy="540000"/>
          </a:xfrm>
          <a:prstGeom prst="roundRect">
            <a:avLst>
              <a:gd fmla="val 9373" name="adj"/>
            </a:avLst>
          </a:prstGeom>
          <a:noFill/>
          <a:ln cap="flat" cmpd="sng" w="9525">
            <a:solidFill>
              <a:srgbClr val="5C61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EEEEEE"/>
                </a:solidFill>
                <a:latin typeface="Poppins"/>
                <a:ea typeface="Poppins"/>
                <a:cs typeface="Poppins"/>
                <a:sym typeface="Poppins"/>
              </a:rPr>
              <a:t>Neobank</a:t>
            </a:r>
            <a:endParaRPr b="1" i="0" sz="1300" u="none" cap="none" strike="noStrike">
              <a:solidFill>
                <a:srgbClr val="EEEEEE"/>
              </a:solidFill>
              <a:latin typeface="Poppins"/>
              <a:ea typeface="Poppins"/>
              <a:cs typeface="Poppins"/>
              <a:sym typeface="Poppins"/>
            </a:endParaRPr>
          </a:p>
        </p:txBody>
      </p:sp>
      <p:sp>
        <p:nvSpPr>
          <p:cNvPr id="279" name="Google Shape;279;p12"/>
          <p:cNvSpPr/>
          <p:nvPr/>
        </p:nvSpPr>
        <p:spPr>
          <a:xfrm>
            <a:off x="2253968" y="2777204"/>
            <a:ext cx="1341600" cy="540000"/>
          </a:xfrm>
          <a:prstGeom prst="roundRect">
            <a:avLst>
              <a:gd fmla="val 11038" name="adj"/>
            </a:avLst>
          </a:prstGeom>
          <a:noFill/>
          <a:ln cap="flat" cmpd="sng" w="9525">
            <a:solidFill>
              <a:srgbClr val="5C61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EEEEEE"/>
                </a:solidFill>
                <a:latin typeface="Poppins"/>
                <a:ea typeface="Poppins"/>
                <a:cs typeface="Poppins"/>
                <a:sym typeface="Poppins"/>
              </a:rPr>
              <a:t>Broker</a:t>
            </a:r>
            <a:endParaRPr b="1" i="0" sz="1300" u="none" cap="none" strike="noStrike">
              <a:solidFill>
                <a:srgbClr val="EEEEEE"/>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EEEEEE"/>
                </a:solidFill>
                <a:latin typeface="Poppins"/>
                <a:ea typeface="Poppins"/>
                <a:cs typeface="Poppins"/>
                <a:sym typeface="Poppins"/>
              </a:rPr>
              <a:t>Dealer</a:t>
            </a:r>
            <a:endParaRPr b="1" i="0" sz="1300" u="none" cap="none" strike="noStrike">
              <a:solidFill>
                <a:srgbClr val="EEEEEE"/>
              </a:solidFill>
              <a:latin typeface="Poppins"/>
              <a:ea typeface="Poppins"/>
              <a:cs typeface="Poppins"/>
              <a:sym typeface="Poppins"/>
            </a:endParaRPr>
          </a:p>
        </p:txBody>
      </p:sp>
      <p:sp>
        <p:nvSpPr>
          <p:cNvPr id="280" name="Google Shape;280;p12"/>
          <p:cNvSpPr/>
          <p:nvPr/>
        </p:nvSpPr>
        <p:spPr>
          <a:xfrm>
            <a:off x="4043952" y="2773675"/>
            <a:ext cx="1341600" cy="540000"/>
          </a:xfrm>
          <a:prstGeom prst="roundRect">
            <a:avLst>
              <a:gd fmla="val 8088" name="adj"/>
            </a:avLst>
          </a:prstGeom>
          <a:noFill/>
          <a:ln cap="flat" cmpd="sng" w="9525">
            <a:solidFill>
              <a:srgbClr val="5C61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EEEEEE"/>
                </a:solidFill>
                <a:latin typeface="Poppins"/>
                <a:ea typeface="Poppins"/>
                <a:cs typeface="Poppins"/>
                <a:sym typeface="Poppins"/>
              </a:rPr>
              <a:t>Private Banker</a:t>
            </a:r>
            <a:endParaRPr b="1" i="0" sz="1300" u="none" cap="none" strike="noStrike">
              <a:solidFill>
                <a:srgbClr val="EEEEEE"/>
              </a:solidFill>
              <a:latin typeface="Poppins"/>
              <a:ea typeface="Poppins"/>
              <a:cs typeface="Poppins"/>
              <a:sym typeface="Poppins"/>
            </a:endParaRPr>
          </a:p>
        </p:txBody>
      </p:sp>
      <p:sp>
        <p:nvSpPr>
          <p:cNvPr id="281" name="Google Shape;281;p12"/>
          <p:cNvSpPr/>
          <p:nvPr/>
        </p:nvSpPr>
        <p:spPr>
          <a:xfrm>
            <a:off x="5863300" y="2777200"/>
            <a:ext cx="1341600" cy="540000"/>
          </a:xfrm>
          <a:prstGeom prst="roundRect">
            <a:avLst>
              <a:gd fmla="val 8667" name="adj"/>
            </a:avLst>
          </a:prstGeom>
          <a:noFill/>
          <a:ln cap="flat" cmpd="sng" w="9525">
            <a:solidFill>
              <a:srgbClr val="5C61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EEEEEE"/>
                </a:solidFill>
                <a:latin typeface="Poppins"/>
                <a:ea typeface="Poppins"/>
                <a:cs typeface="Poppins"/>
                <a:sym typeface="Poppins"/>
              </a:rPr>
              <a:t>Traditional </a:t>
            </a:r>
            <a:endParaRPr b="1" i="0" sz="1300" u="none" cap="none" strike="noStrike">
              <a:solidFill>
                <a:srgbClr val="EEEEEE"/>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EEEEEE"/>
                </a:solidFill>
                <a:latin typeface="Poppins"/>
                <a:ea typeface="Poppins"/>
                <a:cs typeface="Poppins"/>
                <a:sym typeface="Poppins"/>
              </a:rPr>
              <a:t>exchange</a:t>
            </a:r>
            <a:endParaRPr b="1" i="0" sz="1300" u="none" cap="none" strike="noStrike">
              <a:solidFill>
                <a:srgbClr val="EEEEEE"/>
              </a:solidFill>
              <a:latin typeface="Poppins"/>
              <a:ea typeface="Poppins"/>
              <a:cs typeface="Poppins"/>
              <a:sym typeface="Poppins"/>
            </a:endParaRPr>
          </a:p>
        </p:txBody>
      </p:sp>
      <p:sp>
        <p:nvSpPr>
          <p:cNvPr id="282" name="Google Shape;282;p12"/>
          <p:cNvSpPr/>
          <p:nvPr/>
        </p:nvSpPr>
        <p:spPr>
          <a:xfrm>
            <a:off x="402336" y="4473825"/>
            <a:ext cx="1238100" cy="1584600"/>
          </a:xfrm>
          <a:prstGeom prst="roundRect">
            <a:avLst>
              <a:gd fmla="val 4958" name="adj"/>
            </a:avLst>
          </a:prstGeom>
          <a:solidFill>
            <a:srgbClr val="232C34"/>
          </a:solidFill>
          <a:ln cap="flat" cmpd="sng" w="9525">
            <a:solidFill>
              <a:srgbClr val="5C61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EEEEEE"/>
                </a:solidFill>
                <a:latin typeface="Poppins"/>
                <a:ea typeface="Poppins"/>
                <a:cs typeface="Poppins"/>
                <a:sym typeface="Poppins"/>
              </a:rPr>
              <a:t>Client </a:t>
            </a:r>
            <a:r>
              <a:rPr b="1" i="1" lang="en-GB" sz="1300" u="none" cap="none" strike="noStrike">
                <a:solidFill>
                  <a:srgbClr val="EEEEEE"/>
                </a:solidFill>
                <a:latin typeface="Poppins"/>
                <a:ea typeface="Poppins"/>
                <a:cs typeface="Poppins"/>
                <a:sym typeface="Poppins"/>
              </a:rPr>
              <a:t>A</a:t>
            </a:r>
            <a:r>
              <a:rPr b="1" i="0" lang="en-GB" sz="1300" u="none" cap="none" strike="noStrike">
                <a:solidFill>
                  <a:srgbClr val="EEEEEE"/>
                </a:solidFill>
                <a:latin typeface="Poppins"/>
                <a:ea typeface="Poppins"/>
                <a:cs typeface="Poppins"/>
                <a:sym typeface="Poppins"/>
              </a:rPr>
              <a:t> Wallet</a:t>
            </a:r>
            <a:endParaRPr b="1" i="0" sz="1300" u="none" cap="none" strike="noStrike">
              <a:solidFill>
                <a:srgbClr val="EEEEEE"/>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EEEEEE"/>
                </a:solidFill>
                <a:latin typeface="Poppins"/>
                <a:ea typeface="Poppins"/>
                <a:cs typeface="Poppins"/>
                <a:sym typeface="Poppins"/>
              </a:rPr>
              <a:t>USDc</a:t>
            </a:r>
            <a:br>
              <a:rPr b="1" i="0" lang="en-GB" sz="1300" u="none" cap="none" strike="noStrike">
                <a:solidFill>
                  <a:srgbClr val="EEEEEE"/>
                </a:solidFill>
                <a:latin typeface="Poppins"/>
                <a:ea typeface="Poppins"/>
                <a:cs typeface="Poppins"/>
                <a:sym typeface="Poppins"/>
              </a:rPr>
            </a:br>
            <a:r>
              <a:rPr b="1" i="0" lang="en-GB" sz="1300" u="none" cap="none" strike="noStrike">
                <a:solidFill>
                  <a:srgbClr val="EEEEEE"/>
                </a:solidFill>
                <a:latin typeface="Poppins"/>
                <a:ea typeface="Poppins"/>
                <a:cs typeface="Poppins"/>
                <a:sym typeface="Poppins"/>
              </a:rPr>
              <a:t>CTI 1</a:t>
            </a:r>
            <a:endParaRPr b="1" i="0" sz="1300" u="none" cap="none" strike="noStrike">
              <a:solidFill>
                <a:srgbClr val="EEEEEE"/>
              </a:solidFill>
              <a:latin typeface="Poppins"/>
              <a:ea typeface="Poppins"/>
              <a:cs typeface="Poppins"/>
              <a:sym typeface="Poppins"/>
            </a:endParaRPr>
          </a:p>
        </p:txBody>
      </p:sp>
      <p:cxnSp>
        <p:nvCxnSpPr>
          <p:cNvPr id="283" name="Google Shape;283;p12"/>
          <p:cNvCxnSpPr/>
          <p:nvPr/>
        </p:nvCxnSpPr>
        <p:spPr>
          <a:xfrm flipH="1">
            <a:off x="1751450" y="5779175"/>
            <a:ext cx="621300" cy="8100"/>
          </a:xfrm>
          <a:prstGeom prst="straightConnector1">
            <a:avLst/>
          </a:prstGeom>
          <a:noFill/>
          <a:ln cap="flat" cmpd="sng" w="9525">
            <a:solidFill>
              <a:srgbClr val="E8FF8C"/>
            </a:solidFill>
            <a:prstDash val="solid"/>
            <a:miter lim="800000"/>
            <a:headEnd len="sm" w="sm" type="none"/>
            <a:tailEnd len="med" w="med" type="triangle"/>
          </a:ln>
        </p:spPr>
      </p:cxnSp>
      <p:cxnSp>
        <p:nvCxnSpPr>
          <p:cNvPr id="284" name="Google Shape;284;p12"/>
          <p:cNvCxnSpPr/>
          <p:nvPr/>
        </p:nvCxnSpPr>
        <p:spPr>
          <a:xfrm flipH="1" rot="10800000">
            <a:off x="3979525" y="3482373"/>
            <a:ext cx="658500" cy="756000"/>
          </a:xfrm>
          <a:prstGeom prst="straightConnector1">
            <a:avLst/>
          </a:prstGeom>
          <a:noFill/>
          <a:ln cap="flat" cmpd="sng" w="9525">
            <a:solidFill>
              <a:srgbClr val="E8FF8C"/>
            </a:solidFill>
            <a:prstDash val="solid"/>
            <a:round/>
            <a:headEnd len="sm" w="sm" type="none"/>
            <a:tailEnd len="med" w="med" type="triangle"/>
          </a:ln>
        </p:spPr>
      </p:cxnSp>
      <p:cxnSp>
        <p:nvCxnSpPr>
          <p:cNvPr id="285" name="Google Shape;285;p12"/>
          <p:cNvCxnSpPr/>
          <p:nvPr/>
        </p:nvCxnSpPr>
        <p:spPr>
          <a:xfrm flipH="1">
            <a:off x="4048050" y="3542767"/>
            <a:ext cx="718500" cy="736800"/>
          </a:xfrm>
          <a:prstGeom prst="straightConnector1">
            <a:avLst/>
          </a:prstGeom>
          <a:noFill/>
          <a:ln cap="flat" cmpd="sng" w="9525">
            <a:solidFill>
              <a:srgbClr val="E8FF8C"/>
            </a:solidFill>
            <a:prstDash val="solid"/>
            <a:round/>
            <a:headEnd len="sm" w="sm" type="none"/>
            <a:tailEnd len="med" w="med" type="triangle"/>
          </a:ln>
        </p:spPr>
      </p:cxnSp>
      <p:cxnSp>
        <p:nvCxnSpPr>
          <p:cNvPr id="286" name="Google Shape;286;p12"/>
          <p:cNvCxnSpPr/>
          <p:nvPr/>
        </p:nvCxnSpPr>
        <p:spPr>
          <a:xfrm flipH="1">
            <a:off x="4597375" y="3573761"/>
            <a:ext cx="1852200" cy="736800"/>
          </a:xfrm>
          <a:prstGeom prst="straightConnector1">
            <a:avLst/>
          </a:prstGeom>
          <a:noFill/>
          <a:ln cap="flat" cmpd="sng" w="9525">
            <a:solidFill>
              <a:srgbClr val="E8FF8C"/>
            </a:solidFill>
            <a:prstDash val="solid"/>
            <a:round/>
            <a:headEnd len="sm" w="sm" type="none"/>
            <a:tailEnd len="med" w="med" type="triangle"/>
          </a:ln>
        </p:spPr>
      </p:cxnSp>
      <p:cxnSp>
        <p:nvCxnSpPr>
          <p:cNvPr id="287" name="Google Shape;287;p12"/>
          <p:cNvCxnSpPr/>
          <p:nvPr/>
        </p:nvCxnSpPr>
        <p:spPr>
          <a:xfrm flipH="1" rot="10800000">
            <a:off x="4512725" y="3481317"/>
            <a:ext cx="1836000" cy="753600"/>
          </a:xfrm>
          <a:prstGeom prst="straightConnector1">
            <a:avLst/>
          </a:prstGeom>
          <a:noFill/>
          <a:ln cap="flat" cmpd="sng" w="9525">
            <a:solidFill>
              <a:srgbClr val="E8FF8C"/>
            </a:solidFill>
            <a:prstDash val="solid"/>
            <a:round/>
            <a:headEnd len="sm" w="sm" type="none"/>
            <a:tailEnd len="med" w="med" type="triangle"/>
          </a:ln>
        </p:spPr>
      </p:cxnSp>
      <p:sp>
        <p:nvSpPr>
          <p:cNvPr id="288" name="Google Shape;288;p12"/>
          <p:cNvSpPr/>
          <p:nvPr/>
        </p:nvSpPr>
        <p:spPr>
          <a:xfrm>
            <a:off x="2491592" y="5518549"/>
            <a:ext cx="2768100" cy="540000"/>
          </a:xfrm>
          <a:prstGeom prst="roundRect">
            <a:avLst>
              <a:gd fmla="val 6478" name="adj"/>
            </a:avLst>
          </a:prstGeom>
          <a:solidFill>
            <a:srgbClr val="E8FF8C"/>
          </a:solidFill>
          <a:ln>
            <a:noFill/>
          </a:ln>
        </p:spPr>
        <p:txBody>
          <a:bodyPr anchorCtr="0" anchor="ctr" bIns="91425" lIns="91425" spcFirstLastPara="1" rIns="91425" wrap="square" tIns="91425">
            <a:noAutofit/>
          </a:bodyPr>
          <a:lstStyle/>
          <a:p>
            <a:pPr indent="0" lvl="0" marL="18288" marR="0" rtl="0" algn="l">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Roboto"/>
                <a:ea typeface="Roboto"/>
                <a:cs typeface="Roboto"/>
                <a:sym typeface="Roboto"/>
              </a:rPr>
              <a:t>Trakx.io </a:t>
            </a:r>
            <a:r>
              <a:rPr b="1" i="0" lang="en-GB" sz="1600" u="none" cap="none" strike="noStrike">
                <a:solidFill>
                  <a:srgbClr val="000000"/>
                </a:solidFill>
                <a:latin typeface="Roboto"/>
                <a:ea typeface="Roboto"/>
                <a:cs typeface="Roboto"/>
                <a:sym typeface="Roboto"/>
                <a:extLst>
                  <a:ext uri="http://customooxmlschemas.google.com/">
                    <go:slidesCustomData xmlns:go="http://customooxmlschemas.google.com/" textRoundtripDataId="69"/>
                  </a:ext>
                </a:extLst>
              </a:rPr>
              <a:t>Index</a:t>
            </a:r>
            <a:r>
              <a:rPr b="1" i="0" lang="en-GB" sz="1600" u="none" cap="none" strike="noStrike">
                <a:solidFill>
                  <a:srgbClr val="000000"/>
                </a:solidFill>
                <a:latin typeface="Roboto"/>
                <a:ea typeface="Roboto"/>
                <a:cs typeface="Roboto"/>
                <a:sym typeface="Roboto"/>
              </a:rPr>
              <a:t> Manager </a:t>
            </a:r>
            <a:endParaRPr b="0" i="0" sz="1400" u="none" cap="none" strike="noStrike">
              <a:solidFill>
                <a:srgbClr val="000000"/>
              </a:solidFill>
              <a:latin typeface="Arial"/>
              <a:ea typeface="Arial"/>
              <a:cs typeface="Arial"/>
              <a:sym typeface="Arial"/>
            </a:endParaRPr>
          </a:p>
        </p:txBody>
      </p:sp>
      <p:pic>
        <p:nvPicPr>
          <p:cNvPr descr="Brain in head" id="289" name="Google Shape;289;p12"/>
          <p:cNvPicPr preferRelativeResize="0"/>
          <p:nvPr/>
        </p:nvPicPr>
        <p:blipFill rotWithShape="1">
          <a:blip r:embed="rId3">
            <a:alphaModFix/>
          </a:blip>
          <a:srcRect b="0" l="0" r="0" t="0"/>
          <a:stretch/>
        </p:blipFill>
        <p:spPr>
          <a:xfrm>
            <a:off x="4754391" y="5620512"/>
            <a:ext cx="412800" cy="394037"/>
          </a:xfrm>
          <a:prstGeom prst="rect">
            <a:avLst/>
          </a:prstGeom>
          <a:noFill/>
          <a:ln>
            <a:noFill/>
          </a:ln>
        </p:spPr>
      </p:pic>
      <p:sp>
        <p:nvSpPr>
          <p:cNvPr id="290" name="Google Shape;290;p12"/>
          <p:cNvSpPr txBox="1"/>
          <p:nvPr/>
        </p:nvSpPr>
        <p:spPr>
          <a:xfrm>
            <a:off x="5266944" y="4509499"/>
            <a:ext cx="14835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GB" sz="1000" u="none" cap="none" strike="noStrike">
                <a:solidFill>
                  <a:srgbClr val="E8FF8C"/>
                </a:solidFill>
                <a:latin typeface="Poppins"/>
                <a:ea typeface="Poppins"/>
                <a:cs typeface="Poppins"/>
                <a:sym typeface="Poppins"/>
              </a:rPr>
              <a:t>80 USDc</a:t>
            </a:r>
            <a:endParaRPr b="0" i="0" sz="1000" u="none" cap="none" strike="noStrike">
              <a:solidFill>
                <a:srgbClr val="E8FF8C"/>
              </a:solidFill>
              <a:latin typeface="Poppins"/>
              <a:ea typeface="Poppins"/>
              <a:cs typeface="Poppins"/>
              <a:sym typeface="Poppins"/>
            </a:endParaRPr>
          </a:p>
        </p:txBody>
      </p:sp>
      <p:sp>
        <p:nvSpPr>
          <p:cNvPr id="291" name="Google Shape;291;p12"/>
          <p:cNvSpPr txBox="1"/>
          <p:nvPr/>
        </p:nvSpPr>
        <p:spPr>
          <a:xfrm>
            <a:off x="5266944" y="4740775"/>
            <a:ext cx="7806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GB" sz="1000" u="none" cap="none" strike="noStrike">
                <a:solidFill>
                  <a:srgbClr val="E8FF8C"/>
                </a:solidFill>
                <a:latin typeface="Poppins"/>
                <a:ea typeface="Poppins"/>
                <a:cs typeface="Poppins"/>
                <a:sym typeface="Poppins"/>
              </a:rPr>
              <a:t>80 CTI 1</a:t>
            </a:r>
            <a:endParaRPr b="0" i="0" sz="1000" u="none" cap="none" strike="noStrike">
              <a:solidFill>
                <a:srgbClr val="E8FF8C"/>
              </a:solidFill>
              <a:latin typeface="Poppins"/>
              <a:ea typeface="Poppins"/>
              <a:cs typeface="Poppins"/>
              <a:sym typeface="Poppins"/>
            </a:endParaRPr>
          </a:p>
        </p:txBody>
      </p:sp>
      <p:cxnSp>
        <p:nvCxnSpPr>
          <p:cNvPr id="292" name="Google Shape;292;p12"/>
          <p:cNvCxnSpPr/>
          <p:nvPr/>
        </p:nvCxnSpPr>
        <p:spPr>
          <a:xfrm>
            <a:off x="5384050" y="4741000"/>
            <a:ext cx="508500" cy="4200"/>
          </a:xfrm>
          <a:prstGeom prst="straightConnector1">
            <a:avLst/>
          </a:prstGeom>
          <a:noFill/>
          <a:ln cap="flat" cmpd="sng" w="9525">
            <a:solidFill>
              <a:srgbClr val="E8FF8C"/>
            </a:solidFill>
            <a:prstDash val="solid"/>
            <a:miter lim="800000"/>
            <a:headEnd len="sm" w="sm" type="none"/>
            <a:tailEnd len="med" w="med" type="triangle"/>
          </a:ln>
        </p:spPr>
      </p:cxnSp>
      <p:cxnSp>
        <p:nvCxnSpPr>
          <p:cNvPr id="293" name="Google Shape;293;p12"/>
          <p:cNvCxnSpPr/>
          <p:nvPr/>
        </p:nvCxnSpPr>
        <p:spPr>
          <a:xfrm rot="10800000">
            <a:off x="5347825" y="4967025"/>
            <a:ext cx="536700" cy="0"/>
          </a:xfrm>
          <a:prstGeom prst="straightConnector1">
            <a:avLst/>
          </a:prstGeom>
          <a:noFill/>
          <a:ln cap="flat" cmpd="sng" w="9525">
            <a:solidFill>
              <a:srgbClr val="E8FF8C"/>
            </a:solidFill>
            <a:prstDash val="solid"/>
            <a:miter lim="800000"/>
            <a:headEnd len="sm" w="sm" type="none"/>
            <a:tailEnd len="med" w="med" type="triangle"/>
          </a:ln>
        </p:spPr>
      </p:cxnSp>
      <p:sp>
        <p:nvSpPr>
          <p:cNvPr id="294" name="Google Shape;294;p12"/>
          <p:cNvSpPr/>
          <p:nvPr/>
        </p:nvSpPr>
        <p:spPr>
          <a:xfrm>
            <a:off x="5966792" y="4479050"/>
            <a:ext cx="1238100" cy="1584600"/>
          </a:xfrm>
          <a:prstGeom prst="roundRect">
            <a:avLst>
              <a:gd fmla="val 3825" name="adj"/>
            </a:avLst>
          </a:prstGeom>
          <a:solidFill>
            <a:srgbClr val="232C34"/>
          </a:solidFill>
          <a:ln cap="flat" cmpd="sng" w="9525">
            <a:solidFill>
              <a:srgbClr val="5C61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EEEEEE"/>
                </a:solidFill>
                <a:latin typeface="Poppins"/>
                <a:ea typeface="Poppins"/>
                <a:cs typeface="Poppins"/>
                <a:sym typeface="Poppins"/>
              </a:rPr>
              <a:t>Client </a:t>
            </a:r>
            <a:r>
              <a:rPr b="1" i="1" lang="en-GB" sz="1300" u="none" cap="none" strike="noStrike">
                <a:solidFill>
                  <a:srgbClr val="EEEEEE"/>
                </a:solidFill>
                <a:latin typeface="Poppins"/>
                <a:ea typeface="Poppins"/>
                <a:cs typeface="Poppins"/>
                <a:sym typeface="Poppins"/>
              </a:rPr>
              <a:t>B</a:t>
            </a:r>
            <a:r>
              <a:rPr b="1" i="0" lang="en-GB" sz="1300" u="none" cap="none" strike="noStrike">
                <a:solidFill>
                  <a:srgbClr val="EEEEEE"/>
                </a:solidFill>
                <a:latin typeface="Poppins"/>
                <a:ea typeface="Poppins"/>
                <a:cs typeface="Poppins"/>
                <a:sym typeface="Poppins"/>
              </a:rPr>
              <a:t> Wallet</a:t>
            </a:r>
            <a:endParaRPr b="1" i="0" sz="1300" u="none" cap="none" strike="noStrike">
              <a:solidFill>
                <a:srgbClr val="EEEEEE"/>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EEEEEE"/>
                </a:solidFill>
                <a:latin typeface="Poppins"/>
                <a:ea typeface="Poppins"/>
                <a:cs typeface="Poppins"/>
                <a:sym typeface="Poppins"/>
              </a:rPr>
              <a:t>USDc</a:t>
            </a:r>
            <a:br>
              <a:rPr b="1" i="0" lang="en-GB" sz="1300" u="none" cap="none" strike="noStrike">
                <a:solidFill>
                  <a:srgbClr val="EEEEEE"/>
                </a:solidFill>
                <a:latin typeface="Poppins"/>
                <a:ea typeface="Poppins"/>
                <a:cs typeface="Poppins"/>
                <a:sym typeface="Poppins"/>
              </a:rPr>
            </a:br>
            <a:r>
              <a:rPr b="1" i="0" lang="en-GB" sz="1300" u="none" cap="none" strike="noStrike">
                <a:solidFill>
                  <a:srgbClr val="EEEEEE"/>
                </a:solidFill>
                <a:latin typeface="Poppins"/>
                <a:ea typeface="Poppins"/>
                <a:cs typeface="Poppins"/>
                <a:sym typeface="Poppins"/>
              </a:rPr>
              <a:t>CTI 1</a:t>
            </a:r>
            <a:endParaRPr b="1" i="0" sz="1300" u="none" cap="none" strike="noStrike">
              <a:solidFill>
                <a:srgbClr val="EEEEEE"/>
              </a:solidFill>
              <a:latin typeface="Poppins"/>
              <a:ea typeface="Poppins"/>
              <a:cs typeface="Poppins"/>
              <a:sym typeface="Poppins"/>
            </a:endParaRPr>
          </a:p>
        </p:txBody>
      </p:sp>
      <p:sp>
        <p:nvSpPr>
          <p:cNvPr id="295" name="Google Shape;295;p12"/>
          <p:cNvSpPr/>
          <p:nvPr/>
        </p:nvSpPr>
        <p:spPr>
          <a:xfrm>
            <a:off x="2498345" y="4473825"/>
            <a:ext cx="2768100" cy="540000"/>
          </a:xfrm>
          <a:prstGeom prst="roundRect">
            <a:avLst>
              <a:gd fmla="val 7469" name="adj"/>
            </a:avLst>
          </a:prstGeom>
          <a:solidFill>
            <a:srgbClr val="E8FF8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Roboto"/>
                <a:ea typeface="Roboto"/>
                <a:cs typeface="Roboto"/>
                <a:sym typeface="Roboto"/>
              </a:rPr>
              <a:t>Trakx Platform</a:t>
            </a:r>
            <a:endParaRPr b="1" i="0" sz="1600" u="none" cap="none" strike="noStrike">
              <a:solidFill>
                <a:srgbClr val="000000"/>
              </a:solidFill>
              <a:latin typeface="Roboto"/>
              <a:ea typeface="Roboto"/>
              <a:cs typeface="Roboto"/>
              <a:sym typeface="Roboto"/>
            </a:endParaRPr>
          </a:p>
        </p:txBody>
      </p:sp>
      <p:pic>
        <p:nvPicPr>
          <p:cNvPr id="296" name="Google Shape;296;p12"/>
          <p:cNvPicPr preferRelativeResize="0"/>
          <p:nvPr/>
        </p:nvPicPr>
        <p:blipFill rotWithShape="1">
          <a:blip r:embed="rId7">
            <a:alphaModFix/>
          </a:blip>
          <a:srcRect b="0" l="0" r="0" t="0"/>
          <a:stretch/>
        </p:blipFill>
        <p:spPr>
          <a:xfrm>
            <a:off x="378000" y="7045800"/>
            <a:ext cx="1027625" cy="684923"/>
          </a:xfrm>
          <a:prstGeom prst="rect">
            <a:avLst/>
          </a:prstGeom>
          <a:noFill/>
          <a:ln>
            <a:noFill/>
          </a:ln>
        </p:spPr>
      </p:pic>
      <p:pic>
        <p:nvPicPr>
          <p:cNvPr id="297" name="Google Shape;297;p12"/>
          <p:cNvPicPr preferRelativeResize="0"/>
          <p:nvPr/>
        </p:nvPicPr>
        <p:blipFill rotWithShape="1">
          <a:blip r:embed="rId8">
            <a:alphaModFix/>
          </a:blip>
          <a:srcRect b="0" l="0" r="0" t="0"/>
          <a:stretch/>
        </p:blipFill>
        <p:spPr>
          <a:xfrm>
            <a:off x="1983362" y="7081800"/>
            <a:ext cx="877824" cy="585080"/>
          </a:xfrm>
          <a:prstGeom prst="rect">
            <a:avLst/>
          </a:prstGeom>
          <a:noFill/>
          <a:ln>
            <a:noFill/>
          </a:ln>
        </p:spPr>
      </p:pic>
      <p:cxnSp>
        <p:nvCxnSpPr>
          <p:cNvPr id="298" name="Google Shape;298;p12"/>
          <p:cNvCxnSpPr/>
          <p:nvPr/>
        </p:nvCxnSpPr>
        <p:spPr>
          <a:xfrm>
            <a:off x="3824575" y="6751825"/>
            <a:ext cx="7800" cy="282600"/>
          </a:xfrm>
          <a:prstGeom prst="straightConnector1">
            <a:avLst/>
          </a:prstGeom>
          <a:noFill/>
          <a:ln cap="flat" cmpd="sng" w="9525">
            <a:solidFill>
              <a:srgbClr val="EEEEEE"/>
            </a:solidFill>
            <a:prstDash val="solid"/>
            <a:round/>
            <a:headEnd len="sm" w="sm" type="none"/>
            <a:tailEnd len="med" w="med" type="triangle"/>
          </a:ln>
        </p:spPr>
      </p:cxnSp>
      <p:cxnSp>
        <p:nvCxnSpPr>
          <p:cNvPr id="299" name="Google Shape;299;p12"/>
          <p:cNvCxnSpPr/>
          <p:nvPr/>
        </p:nvCxnSpPr>
        <p:spPr>
          <a:xfrm rot="10800000">
            <a:off x="3929525" y="6739800"/>
            <a:ext cx="0" cy="278400"/>
          </a:xfrm>
          <a:prstGeom prst="straightConnector1">
            <a:avLst/>
          </a:prstGeom>
          <a:noFill/>
          <a:ln cap="flat" cmpd="sng" w="9525">
            <a:solidFill>
              <a:srgbClr val="EEEEEE"/>
            </a:solidFill>
            <a:prstDash val="solid"/>
            <a:round/>
            <a:headEnd len="sm" w="sm" type="none"/>
            <a:tailEnd len="med" w="med" type="triangle"/>
          </a:ln>
        </p:spPr>
      </p:cxnSp>
      <p:cxnSp>
        <p:nvCxnSpPr>
          <p:cNvPr id="300" name="Google Shape;300;p12"/>
          <p:cNvCxnSpPr/>
          <p:nvPr/>
        </p:nvCxnSpPr>
        <p:spPr>
          <a:xfrm>
            <a:off x="776575" y="6751825"/>
            <a:ext cx="7800" cy="282600"/>
          </a:xfrm>
          <a:prstGeom prst="straightConnector1">
            <a:avLst/>
          </a:prstGeom>
          <a:noFill/>
          <a:ln cap="flat" cmpd="sng" w="9525">
            <a:solidFill>
              <a:srgbClr val="EEEEEE"/>
            </a:solidFill>
            <a:prstDash val="solid"/>
            <a:round/>
            <a:headEnd len="sm" w="sm" type="none"/>
            <a:tailEnd len="med" w="med" type="triangle"/>
          </a:ln>
        </p:spPr>
      </p:cxnSp>
      <p:cxnSp>
        <p:nvCxnSpPr>
          <p:cNvPr id="301" name="Google Shape;301;p12"/>
          <p:cNvCxnSpPr/>
          <p:nvPr/>
        </p:nvCxnSpPr>
        <p:spPr>
          <a:xfrm rot="10800000">
            <a:off x="881525" y="6739800"/>
            <a:ext cx="0" cy="278400"/>
          </a:xfrm>
          <a:prstGeom prst="straightConnector1">
            <a:avLst/>
          </a:prstGeom>
          <a:noFill/>
          <a:ln cap="flat" cmpd="sng" w="9525">
            <a:solidFill>
              <a:srgbClr val="EEEEEE"/>
            </a:solidFill>
            <a:prstDash val="solid"/>
            <a:round/>
            <a:headEnd len="sm" w="sm" type="none"/>
            <a:tailEnd len="med" w="med" type="triangle"/>
          </a:ln>
        </p:spPr>
      </p:cxnSp>
      <p:cxnSp>
        <p:nvCxnSpPr>
          <p:cNvPr id="302" name="Google Shape;302;p12"/>
          <p:cNvCxnSpPr/>
          <p:nvPr/>
        </p:nvCxnSpPr>
        <p:spPr>
          <a:xfrm>
            <a:off x="3823175" y="6206200"/>
            <a:ext cx="7800" cy="282600"/>
          </a:xfrm>
          <a:prstGeom prst="straightConnector1">
            <a:avLst/>
          </a:prstGeom>
          <a:noFill/>
          <a:ln cap="flat" cmpd="sng" w="9525">
            <a:solidFill>
              <a:srgbClr val="EEEEEE"/>
            </a:solidFill>
            <a:prstDash val="solid"/>
            <a:round/>
            <a:headEnd len="sm" w="sm" type="none"/>
            <a:tailEnd len="med" w="med" type="triangle"/>
          </a:ln>
        </p:spPr>
      </p:cxnSp>
      <p:cxnSp>
        <p:nvCxnSpPr>
          <p:cNvPr id="303" name="Google Shape;303;p12"/>
          <p:cNvCxnSpPr/>
          <p:nvPr/>
        </p:nvCxnSpPr>
        <p:spPr>
          <a:xfrm rot="10800000">
            <a:off x="3928125" y="6194175"/>
            <a:ext cx="0" cy="278400"/>
          </a:xfrm>
          <a:prstGeom prst="straightConnector1">
            <a:avLst/>
          </a:prstGeom>
          <a:noFill/>
          <a:ln cap="flat" cmpd="sng" w="9525">
            <a:solidFill>
              <a:srgbClr val="EEEEEE"/>
            </a:solidFill>
            <a:prstDash val="solid"/>
            <a:round/>
            <a:headEnd len="sm" w="sm" type="none"/>
            <a:tailEnd len="med" w="med" type="triangle"/>
          </a:ln>
        </p:spPr>
      </p:cxnSp>
      <p:cxnSp>
        <p:nvCxnSpPr>
          <p:cNvPr id="304" name="Google Shape;304;p12"/>
          <p:cNvCxnSpPr/>
          <p:nvPr/>
        </p:nvCxnSpPr>
        <p:spPr>
          <a:xfrm>
            <a:off x="3824575" y="7742425"/>
            <a:ext cx="7800" cy="282600"/>
          </a:xfrm>
          <a:prstGeom prst="straightConnector1">
            <a:avLst/>
          </a:prstGeom>
          <a:noFill/>
          <a:ln cap="flat" cmpd="sng" w="9525">
            <a:solidFill>
              <a:srgbClr val="EEEEEE"/>
            </a:solidFill>
            <a:prstDash val="solid"/>
            <a:round/>
            <a:headEnd len="sm" w="sm" type="none"/>
            <a:tailEnd len="med" w="med" type="triangle"/>
          </a:ln>
        </p:spPr>
      </p:cxnSp>
      <p:cxnSp>
        <p:nvCxnSpPr>
          <p:cNvPr id="305" name="Google Shape;305;p12"/>
          <p:cNvCxnSpPr/>
          <p:nvPr/>
        </p:nvCxnSpPr>
        <p:spPr>
          <a:xfrm rot="10800000">
            <a:off x="3929525" y="7730400"/>
            <a:ext cx="0" cy="278400"/>
          </a:xfrm>
          <a:prstGeom prst="straightConnector1">
            <a:avLst/>
          </a:prstGeom>
          <a:noFill/>
          <a:ln cap="flat" cmpd="sng" w="9525">
            <a:solidFill>
              <a:srgbClr val="EEEEEE"/>
            </a:solidFill>
            <a:prstDash val="solid"/>
            <a:round/>
            <a:headEnd len="sm" w="sm" type="none"/>
            <a:tailEnd len="med" w="med" type="triangle"/>
          </a:ln>
        </p:spPr>
      </p:cxnSp>
      <p:cxnSp>
        <p:nvCxnSpPr>
          <p:cNvPr id="306" name="Google Shape;306;p12"/>
          <p:cNvCxnSpPr/>
          <p:nvPr/>
        </p:nvCxnSpPr>
        <p:spPr>
          <a:xfrm>
            <a:off x="2376775" y="7742425"/>
            <a:ext cx="7800" cy="282600"/>
          </a:xfrm>
          <a:prstGeom prst="straightConnector1">
            <a:avLst/>
          </a:prstGeom>
          <a:noFill/>
          <a:ln cap="flat" cmpd="sng" w="9525">
            <a:solidFill>
              <a:srgbClr val="EEEEEE"/>
            </a:solidFill>
            <a:prstDash val="solid"/>
            <a:round/>
            <a:headEnd len="sm" w="sm" type="none"/>
            <a:tailEnd len="med" w="med" type="triangle"/>
          </a:ln>
        </p:spPr>
      </p:cxnSp>
      <p:cxnSp>
        <p:nvCxnSpPr>
          <p:cNvPr id="307" name="Google Shape;307;p12"/>
          <p:cNvCxnSpPr/>
          <p:nvPr/>
        </p:nvCxnSpPr>
        <p:spPr>
          <a:xfrm rot="10800000">
            <a:off x="2481725" y="7730400"/>
            <a:ext cx="0" cy="278400"/>
          </a:xfrm>
          <a:prstGeom prst="straightConnector1">
            <a:avLst/>
          </a:prstGeom>
          <a:noFill/>
          <a:ln cap="flat" cmpd="sng" w="9525">
            <a:solidFill>
              <a:srgbClr val="EEEEEE"/>
            </a:solidFill>
            <a:prstDash val="solid"/>
            <a:round/>
            <a:headEnd len="sm" w="sm" type="none"/>
            <a:tailEnd len="med" w="med" type="triangle"/>
          </a:ln>
        </p:spPr>
      </p:cxnSp>
      <p:cxnSp>
        <p:nvCxnSpPr>
          <p:cNvPr id="308" name="Google Shape;308;p12"/>
          <p:cNvCxnSpPr/>
          <p:nvPr/>
        </p:nvCxnSpPr>
        <p:spPr>
          <a:xfrm>
            <a:off x="776575" y="7742425"/>
            <a:ext cx="7800" cy="282600"/>
          </a:xfrm>
          <a:prstGeom prst="straightConnector1">
            <a:avLst/>
          </a:prstGeom>
          <a:noFill/>
          <a:ln cap="flat" cmpd="sng" w="9525">
            <a:solidFill>
              <a:srgbClr val="EEEEEE"/>
            </a:solidFill>
            <a:prstDash val="solid"/>
            <a:round/>
            <a:headEnd len="sm" w="sm" type="none"/>
            <a:tailEnd len="med" w="med" type="triangle"/>
          </a:ln>
        </p:spPr>
      </p:cxnSp>
      <p:cxnSp>
        <p:nvCxnSpPr>
          <p:cNvPr id="309" name="Google Shape;309;p12"/>
          <p:cNvCxnSpPr/>
          <p:nvPr/>
        </p:nvCxnSpPr>
        <p:spPr>
          <a:xfrm rot="10800000">
            <a:off x="881525" y="7730400"/>
            <a:ext cx="0" cy="278400"/>
          </a:xfrm>
          <a:prstGeom prst="straightConnector1">
            <a:avLst/>
          </a:prstGeom>
          <a:noFill/>
          <a:ln cap="flat" cmpd="sng" w="9525">
            <a:solidFill>
              <a:srgbClr val="EEEEEE"/>
            </a:solidFill>
            <a:prstDash val="solid"/>
            <a:round/>
            <a:headEnd len="sm" w="sm" type="none"/>
            <a:tailEnd len="med" w="med" type="triangle"/>
          </a:ln>
        </p:spPr>
      </p:cxnSp>
      <p:cxnSp>
        <p:nvCxnSpPr>
          <p:cNvPr id="310" name="Google Shape;310;p12"/>
          <p:cNvCxnSpPr/>
          <p:nvPr/>
        </p:nvCxnSpPr>
        <p:spPr>
          <a:xfrm>
            <a:off x="5272375" y="6751825"/>
            <a:ext cx="7800" cy="282600"/>
          </a:xfrm>
          <a:prstGeom prst="straightConnector1">
            <a:avLst/>
          </a:prstGeom>
          <a:noFill/>
          <a:ln cap="flat" cmpd="sng" w="9525">
            <a:solidFill>
              <a:srgbClr val="EEEEEE"/>
            </a:solidFill>
            <a:prstDash val="solid"/>
            <a:round/>
            <a:headEnd len="sm" w="sm" type="none"/>
            <a:tailEnd len="med" w="med" type="triangle"/>
          </a:ln>
        </p:spPr>
      </p:cxnSp>
      <p:cxnSp>
        <p:nvCxnSpPr>
          <p:cNvPr id="311" name="Google Shape;311;p12"/>
          <p:cNvCxnSpPr/>
          <p:nvPr/>
        </p:nvCxnSpPr>
        <p:spPr>
          <a:xfrm rot="10800000">
            <a:off x="5377325" y="6739800"/>
            <a:ext cx="0" cy="278400"/>
          </a:xfrm>
          <a:prstGeom prst="straightConnector1">
            <a:avLst/>
          </a:prstGeom>
          <a:noFill/>
          <a:ln cap="flat" cmpd="sng" w="9525">
            <a:solidFill>
              <a:srgbClr val="EEEEEE"/>
            </a:solidFill>
            <a:prstDash val="solid"/>
            <a:round/>
            <a:headEnd len="sm" w="sm" type="none"/>
            <a:tailEnd len="med" w="med" type="triangle"/>
          </a:ln>
        </p:spPr>
      </p:cxnSp>
      <p:cxnSp>
        <p:nvCxnSpPr>
          <p:cNvPr id="312" name="Google Shape;312;p12"/>
          <p:cNvCxnSpPr/>
          <p:nvPr/>
        </p:nvCxnSpPr>
        <p:spPr>
          <a:xfrm>
            <a:off x="6643975" y="6751825"/>
            <a:ext cx="7800" cy="282600"/>
          </a:xfrm>
          <a:prstGeom prst="straightConnector1">
            <a:avLst/>
          </a:prstGeom>
          <a:noFill/>
          <a:ln cap="flat" cmpd="sng" w="9525">
            <a:solidFill>
              <a:srgbClr val="EEEEEE"/>
            </a:solidFill>
            <a:prstDash val="solid"/>
            <a:round/>
            <a:headEnd len="sm" w="sm" type="none"/>
            <a:tailEnd len="med" w="med" type="triangle"/>
          </a:ln>
        </p:spPr>
      </p:cxnSp>
      <p:cxnSp>
        <p:nvCxnSpPr>
          <p:cNvPr id="313" name="Google Shape;313;p12"/>
          <p:cNvCxnSpPr/>
          <p:nvPr/>
        </p:nvCxnSpPr>
        <p:spPr>
          <a:xfrm rot="10800000">
            <a:off x="6748925" y="6739800"/>
            <a:ext cx="0" cy="278400"/>
          </a:xfrm>
          <a:prstGeom prst="straightConnector1">
            <a:avLst/>
          </a:prstGeom>
          <a:noFill/>
          <a:ln cap="flat" cmpd="sng" w="9525">
            <a:solidFill>
              <a:srgbClr val="EEEEEE"/>
            </a:solidFill>
            <a:prstDash val="solid"/>
            <a:round/>
            <a:headEnd len="sm" w="sm" type="none"/>
            <a:tailEnd len="med" w="med" type="triangle"/>
          </a:ln>
        </p:spPr>
      </p:cxnSp>
      <p:cxnSp>
        <p:nvCxnSpPr>
          <p:cNvPr id="314" name="Google Shape;314;p12"/>
          <p:cNvCxnSpPr/>
          <p:nvPr/>
        </p:nvCxnSpPr>
        <p:spPr>
          <a:xfrm>
            <a:off x="5272375" y="7742425"/>
            <a:ext cx="7800" cy="282600"/>
          </a:xfrm>
          <a:prstGeom prst="straightConnector1">
            <a:avLst/>
          </a:prstGeom>
          <a:noFill/>
          <a:ln cap="flat" cmpd="sng" w="9525">
            <a:solidFill>
              <a:srgbClr val="EEEEEE"/>
            </a:solidFill>
            <a:prstDash val="solid"/>
            <a:round/>
            <a:headEnd len="sm" w="sm" type="none"/>
            <a:tailEnd len="med" w="med" type="triangle"/>
          </a:ln>
        </p:spPr>
      </p:cxnSp>
      <p:cxnSp>
        <p:nvCxnSpPr>
          <p:cNvPr id="315" name="Google Shape;315;p12"/>
          <p:cNvCxnSpPr/>
          <p:nvPr/>
        </p:nvCxnSpPr>
        <p:spPr>
          <a:xfrm rot="10800000">
            <a:off x="5377325" y="7730400"/>
            <a:ext cx="0" cy="278400"/>
          </a:xfrm>
          <a:prstGeom prst="straightConnector1">
            <a:avLst/>
          </a:prstGeom>
          <a:noFill/>
          <a:ln cap="flat" cmpd="sng" w="9525">
            <a:solidFill>
              <a:srgbClr val="EEEEEE"/>
            </a:solidFill>
            <a:prstDash val="solid"/>
            <a:round/>
            <a:headEnd len="sm" w="sm" type="none"/>
            <a:tailEnd len="med" w="med" type="triangle"/>
          </a:ln>
        </p:spPr>
      </p:cxnSp>
      <p:cxnSp>
        <p:nvCxnSpPr>
          <p:cNvPr id="316" name="Google Shape;316;p12"/>
          <p:cNvCxnSpPr/>
          <p:nvPr/>
        </p:nvCxnSpPr>
        <p:spPr>
          <a:xfrm>
            <a:off x="6720175" y="7742425"/>
            <a:ext cx="7800" cy="282600"/>
          </a:xfrm>
          <a:prstGeom prst="straightConnector1">
            <a:avLst/>
          </a:prstGeom>
          <a:noFill/>
          <a:ln cap="flat" cmpd="sng" w="9525">
            <a:solidFill>
              <a:srgbClr val="EEEEEE"/>
            </a:solidFill>
            <a:prstDash val="solid"/>
            <a:round/>
            <a:headEnd len="sm" w="sm" type="none"/>
            <a:tailEnd len="med" w="med" type="triangle"/>
          </a:ln>
        </p:spPr>
      </p:cxnSp>
      <p:cxnSp>
        <p:nvCxnSpPr>
          <p:cNvPr id="317" name="Google Shape;317;p12"/>
          <p:cNvCxnSpPr/>
          <p:nvPr/>
        </p:nvCxnSpPr>
        <p:spPr>
          <a:xfrm rot="10800000">
            <a:off x="6825125" y="7730400"/>
            <a:ext cx="0" cy="278400"/>
          </a:xfrm>
          <a:prstGeom prst="straightConnector1">
            <a:avLst/>
          </a:prstGeom>
          <a:noFill/>
          <a:ln cap="flat" cmpd="sng" w="9525">
            <a:solidFill>
              <a:srgbClr val="EEEEEE"/>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25d87b48b16_0_3"/>
          <p:cNvPicPr preferRelativeResize="0"/>
          <p:nvPr/>
        </p:nvPicPr>
        <p:blipFill rotWithShape="1">
          <a:blip r:embed="rId3">
            <a:alphaModFix/>
          </a:blip>
          <a:srcRect b="0" l="0" r="0" t="0"/>
          <a:stretch/>
        </p:blipFill>
        <p:spPr>
          <a:xfrm>
            <a:off x="306000" y="8181300"/>
            <a:ext cx="6909348" cy="2072800"/>
          </a:xfrm>
          <a:prstGeom prst="rect">
            <a:avLst/>
          </a:prstGeom>
          <a:noFill/>
          <a:ln>
            <a:noFill/>
          </a:ln>
        </p:spPr>
      </p:pic>
      <p:pic>
        <p:nvPicPr>
          <p:cNvPr id="323" name="Google Shape;323;g25d87b48b16_0_3"/>
          <p:cNvPicPr preferRelativeResize="0"/>
          <p:nvPr/>
        </p:nvPicPr>
        <p:blipFill rotWithShape="1">
          <a:blip r:embed="rId4">
            <a:alphaModFix/>
          </a:blip>
          <a:srcRect b="0" l="0" r="0" t="0"/>
          <a:stretch/>
        </p:blipFill>
        <p:spPr>
          <a:xfrm>
            <a:off x="306000" y="4560857"/>
            <a:ext cx="6908401" cy="3613888"/>
          </a:xfrm>
          <a:prstGeom prst="rect">
            <a:avLst/>
          </a:prstGeom>
          <a:noFill/>
          <a:ln>
            <a:noFill/>
          </a:ln>
        </p:spPr>
      </p:pic>
      <p:pic>
        <p:nvPicPr>
          <p:cNvPr id="324" name="Google Shape;324;g25d87b48b16_0_3"/>
          <p:cNvPicPr preferRelativeResize="0"/>
          <p:nvPr/>
        </p:nvPicPr>
        <p:blipFill rotWithShape="1">
          <a:blip r:embed="rId3">
            <a:alphaModFix/>
          </a:blip>
          <a:srcRect b="0" l="0" r="0" t="0"/>
          <a:stretch/>
        </p:blipFill>
        <p:spPr>
          <a:xfrm>
            <a:off x="304800" y="2441600"/>
            <a:ext cx="6909348" cy="2072800"/>
          </a:xfrm>
          <a:prstGeom prst="rect">
            <a:avLst/>
          </a:prstGeom>
          <a:noFill/>
          <a:ln>
            <a:noFill/>
          </a:ln>
        </p:spPr>
      </p:pic>
      <p:sp>
        <p:nvSpPr>
          <p:cNvPr id="325" name="Google Shape;325;g25d87b48b16_0_3"/>
          <p:cNvSpPr/>
          <p:nvPr/>
        </p:nvSpPr>
        <p:spPr>
          <a:xfrm>
            <a:off x="432000" y="1355400"/>
            <a:ext cx="62484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70"/>
                  </a:ext>
                </a:extLst>
              </a:rPr>
              <a:t>Trakx product range </a:t>
            </a: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71"/>
                  </a:ext>
                </a:extLst>
              </a:rPr>
              <a:t> </a:t>
            </a:r>
            <a:endParaRPr b="1" i="0" sz="3000" u="none" cap="none" strike="noStrike">
              <a:solidFill>
                <a:srgbClr val="EEEEEE"/>
              </a:solidFill>
              <a:latin typeface="Poppins"/>
              <a:ea typeface="Poppins"/>
              <a:cs typeface="Poppins"/>
              <a:sym typeface="Poppins"/>
            </a:endParaRPr>
          </a:p>
        </p:txBody>
      </p:sp>
      <p:sp>
        <p:nvSpPr>
          <p:cNvPr id="326" name="Google Shape;326;g25d87b48b16_0_3"/>
          <p:cNvSpPr txBox="1"/>
          <p:nvPr/>
        </p:nvSpPr>
        <p:spPr>
          <a:xfrm>
            <a:off x="381000" y="1905000"/>
            <a:ext cx="4923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600"/>
              <a:buFont typeface="Arial"/>
              <a:buNone/>
            </a:pPr>
            <a:r>
              <a:rPr b="0" i="0" lang="en-GB" sz="1600" u="none" cap="none" strike="noStrike">
                <a:solidFill>
                  <a:schemeClr val="lt1"/>
                </a:solidFill>
                <a:latin typeface="Poppins"/>
                <a:ea typeface="Poppins"/>
                <a:cs typeface="Poppins"/>
                <a:sym typeface="Poppins"/>
              </a:rPr>
              <a:t>Trakx offers CTIs for various investor profiles</a:t>
            </a:r>
            <a:endParaRPr b="0" i="0" sz="1600" u="none" cap="none" strike="noStrike">
              <a:solidFill>
                <a:schemeClr val="lt1"/>
              </a:solidFill>
              <a:latin typeface="Poppins"/>
              <a:ea typeface="Poppins"/>
              <a:cs typeface="Poppins"/>
              <a:sym typeface="Poppins"/>
            </a:endParaRPr>
          </a:p>
        </p:txBody>
      </p:sp>
      <p:sp>
        <p:nvSpPr>
          <p:cNvPr id="327" name="Google Shape;327;g25d87b48b16_0_3"/>
          <p:cNvSpPr/>
          <p:nvPr/>
        </p:nvSpPr>
        <p:spPr>
          <a:xfrm>
            <a:off x="1726800" y="3710400"/>
            <a:ext cx="1425300" cy="42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Poppins"/>
                <a:ea typeface="Poppins"/>
                <a:cs typeface="Poppins"/>
                <a:sym typeface="Poppins"/>
              </a:rPr>
              <a:t>Bitcoin Ether</a:t>
            </a:r>
            <a:br>
              <a:rPr b="1" i="0" lang="en-GB" sz="1200" u="none" cap="none" strike="noStrike">
                <a:solidFill>
                  <a:srgbClr val="FFFFFF"/>
                </a:solidFill>
                <a:latin typeface="Poppins"/>
                <a:ea typeface="Poppins"/>
                <a:cs typeface="Poppins"/>
                <a:sym typeface="Poppins"/>
              </a:rPr>
            </a:br>
            <a:r>
              <a:rPr b="1" i="0" lang="en-GB" sz="1200" u="none" cap="none" strike="noStrike">
                <a:solidFill>
                  <a:srgbClr val="FFFFFF"/>
                </a:solidFill>
                <a:latin typeface="Poppins"/>
                <a:ea typeface="Poppins"/>
                <a:cs typeface="Poppins"/>
                <a:sym typeface="Poppins"/>
              </a:rPr>
              <a:t>50/50</a:t>
            </a:r>
            <a:endParaRPr b="0" i="0" sz="1200" u="none" cap="none" strike="noStrike">
              <a:solidFill>
                <a:srgbClr val="000000"/>
              </a:solidFill>
              <a:latin typeface="Poppins"/>
              <a:ea typeface="Poppins"/>
              <a:cs typeface="Poppins"/>
              <a:sym typeface="Poppins"/>
            </a:endParaRPr>
          </a:p>
        </p:txBody>
      </p:sp>
      <p:sp>
        <p:nvSpPr>
          <p:cNvPr id="328" name="Google Shape;328;g25d87b48b16_0_3"/>
          <p:cNvSpPr/>
          <p:nvPr/>
        </p:nvSpPr>
        <p:spPr>
          <a:xfrm>
            <a:off x="3264000" y="3710400"/>
            <a:ext cx="1194300" cy="42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200"/>
              <a:buFont typeface="Arial"/>
              <a:buNone/>
            </a:pPr>
            <a:r>
              <a:rPr b="1" i="0" lang="en-GB" sz="1200" u="none" cap="none" strike="noStrike">
                <a:solidFill>
                  <a:srgbClr val="FFFFFF"/>
                </a:solidFill>
                <a:latin typeface="Poppins"/>
                <a:ea typeface="Poppins"/>
                <a:cs typeface="Poppins"/>
                <a:sym typeface="Poppins"/>
              </a:rPr>
              <a:t>Top 10 </a:t>
            </a:r>
            <a:endParaRPr b="1" i="0" sz="1200" u="none" cap="none" strike="noStrike">
              <a:solidFill>
                <a:srgbClr val="FFFFFF"/>
              </a:solidFill>
              <a:latin typeface="Poppins"/>
              <a:ea typeface="Poppins"/>
              <a:cs typeface="Poppins"/>
              <a:sym typeface="Poppins"/>
            </a:endParaRPr>
          </a:p>
          <a:p>
            <a:pPr indent="0" lvl="0" marL="0" marR="0" rtl="0" algn="ctr">
              <a:lnSpc>
                <a:spcPct val="120000"/>
              </a:lnSpc>
              <a:spcBef>
                <a:spcPts val="0"/>
              </a:spcBef>
              <a:spcAft>
                <a:spcPts val="0"/>
              </a:spcAft>
              <a:buClr>
                <a:srgbClr val="000000"/>
              </a:buClr>
              <a:buSzPts val="1200"/>
              <a:buFont typeface="Arial"/>
              <a:buNone/>
            </a:pPr>
            <a:r>
              <a:rPr b="1" i="0" lang="en-GB" sz="1200" u="none" cap="none" strike="noStrike">
                <a:solidFill>
                  <a:srgbClr val="FFFFFF"/>
                </a:solidFill>
                <a:latin typeface="Poppins"/>
                <a:ea typeface="Poppins"/>
                <a:cs typeface="Poppins"/>
                <a:sym typeface="Poppins"/>
              </a:rPr>
              <a:t>Crypto</a:t>
            </a:r>
            <a:endParaRPr b="0" i="0" sz="1200" u="none" cap="none" strike="noStrike">
              <a:solidFill>
                <a:srgbClr val="000000"/>
              </a:solidFill>
              <a:latin typeface="Poppins"/>
              <a:ea typeface="Poppins"/>
              <a:cs typeface="Poppins"/>
              <a:sym typeface="Poppins"/>
            </a:endParaRPr>
          </a:p>
        </p:txBody>
      </p:sp>
      <p:sp>
        <p:nvSpPr>
          <p:cNvPr id="329" name="Google Shape;329;g25d87b48b16_0_3"/>
          <p:cNvSpPr/>
          <p:nvPr/>
        </p:nvSpPr>
        <p:spPr>
          <a:xfrm>
            <a:off x="681452" y="3710400"/>
            <a:ext cx="912000" cy="42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200"/>
              <a:buFont typeface="Arial"/>
              <a:buNone/>
            </a:pPr>
            <a:r>
              <a:rPr b="1" i="0" lang="en-GB" sz="1200" u="none" cap="none" strike="noStrike">
                <a:solidFill>
                  <a:srgbClr val="FFFFFF"/>
                </a:solidFill>
                <a:latin typeface="Poppins"/>
                <a:ea typeface="Poppins"/>
                <a:cs typeface="Poppins"/>
                <a:sym typeface="Poppins"/>
              </a:rPr>
              <a:t>Bitcoin</a:t>
            </a:r>
            <a:endParaRPr b="0" i="0" sz="1200" u="none" cap="none" strike="noStrike">
              <a:solidFill>
                <a:srgbClr val="000000"/>
              </a:solidFill>
              <a:latin typeface="Poppins"/>
              <a:ea typeface="Poppins"/>
              <a:cs typeface="Poppins"/>
              <a:sym typeface="Poppins"/>
            </a:endParaRPr>
          </a:p>
        </p:txBody>
      </p:sp>
      <p:sp>
        <p:nvSpPr>
          <p:cNvPr id="330" name="Google Shape;330;g25d87b48b16_0_3"/>
          <p:cNvSpPr/>
          <p:nvPr/>
        </p:nvSpPr>
        <p:spPr>
          <a:xfrm>
            <a:off x="736800" y="2664000"/>
            <a:ext cx="3244500" cy="36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GB" sz="1600" u="none" cap="none" strike="noStrike">
                <a:solidFill>
                  <a:srgbClr val="E8FF8C"/>
                </a:solidFill>
                <a:latin typeface="Poppins"/>
                <a:ea typeface="Poppins"/>
                <a:cs typeface="Poppins"/>
                <a:sym typeface="Poppins"/>
                <a:extLst>
                  <a:ext uri="http://customooxmlschemas.google.com/">
                    <go:slidesCustomData xmlns:go="http://customooxmlschemas.google.com/" textRoundtripDataId="72"/>
                  </a:ext>
                </a:extLst>
              </a:rPr>
              <a:t>Simple Access</a:t>
            </a:r>
            <a:endParaRPr b="1" i="0" sz="1600" u="none" cap="none" strike="noStrike">
              <a:solidFill>
                <a:srgbClr val="E8FF8C"/>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EEEEEE"/>
              </a:solidFill>
              <a:latin typeface="Poppins"/>
              <a:ea typeface="Poppins"/>
              <a:cs typeface="Poppins"/>
              <a:sym typeface="Poppins"/>
            </a:endParaRPr>
          </a:p>
        </p:txBody>
      </p:sp>
      <p:pic>
        <p:nvPicPr>
          <p:cNvPr id="331" name="Google Shape;331;g25d87b48b16_0_3"/>
          <p:cNvPicPr preferRelativeResize="0"/>
          <p:nvPr/>
        </p:nvPicPr>
        <p:blipFill rotWithShape="1">
          <a:blip r:embed="rId5">
            <a:alphaModFix/>
          </a:blip>
          <a:srcRect b="0" l="0" r="0" t="0"/>
          <a:stretch/>
        </p:blipFill>
        <p:spPr>
          <a:xfrm>
            <a:off x="872400" y="3128406"/>
            <a:ext cx="504000" cy="504000"/>
          </a:xfrm>
          <a:prstGeom prst="rect">
            <a:avLst/>
          </a:prstGeom>
          <a:noFill/>
          <a:ln>
            <a:noFill/>
          </a:ln>
        </p:spPr>
      </p:pic>
      <p:pic>
        <p:nvPicPr>
          <p:cNvPr id="332" name="Google Shape;332;g25d87b48b16_0_3"/>
          <p:cNvPicPr preferRelativeResize="0"/>
          <p:nvPr/>
        </p:nvPicPr>
        <p:blipFill rotWithShape="1">
          <a:blip r:embed="rId6">
            <a:alphaModFix/>
          </a:blip>
          <a:srcRect b="0" l="0" r="0" t="0"/>
          <a:stretch/>
        </p:blipFill>
        <p:spPr>
          <a:xfrm>
            <a:off x="2155800" y="3128400"/>
            <a:ext cx="504000" cy="504000"/>
          </a:xfrm>
          <a:prstGeom prst="rect">
            <a:avLst/>
          </a:prstGeom>
          <a:noFill/>
          <a:ln>
            <a:noFill/>
          </a:ln>
        </p:spPr>
      </p:pic>
      <p:pic>
        <p:nvPicPr>
          <p:cNvPr id="333" name="Google Shape;333;g25d87b48b16_0_3"/>
          <p:cNvPicPr preferRelativeResize="0"/>
          <p:nvPr/>
        </p:nvPicPr>
        <p:blipFill rotWithShape="1">
          <a:blip r:embed="rId7">
            <a:alphaModFix/>
          </a:blip>
          <a:srcRect b="0" l="0" r="0" t="0"/>
          <a:stretch/>
        </p:blipFill>
        <p:spPr>
          <a:xfrm>
            <a:off x="3552600" y="3128400"/>
            <a:ext cx="504000" cy="504000"/>
          </a:xfrm>
          <a:prstGeom prst="rect">
            <a:avLst/>
          </a:prstGeom>
          <a:noFill/>
          <a:ln>
            <a:noFill/>
          </a:ln>
        </p:spPr>
      </p:pic>
      <p:sp>
        <p:nvSpPr>
          <p:cNvPr id="334" name="Google Shape;334;g25d87b48b16_0_3"/>
          <p:cNvSpPr/>
          <p:nvPr/>
        </p:nvSpPr>
        <p:spPr>
          <a:xfrm>
            <a:off x="720000" y="4869300"/>
            <a:ext cx="3244500" cy="36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GB" sz="1600" u="none" cap="none" strike="noStrike">
                <a:solidFill>
                  <a:srgbClr val="E8FF8C"/>
                </a:solidFill>
                <a:latin typeface="Poppins"/>
                <a:ea typeface="Poppins"/>
                <a:cs typeface="Poppins"/>
                <a:sym typeface="Poppins"/>
              </a:rPr>
              <a:t>Thematic</a:t>
            </a:r>
            <a:endParaRPr b="1" i="0" sz="1600" u="none" cap="none" strike="noStrike">
              <a:solidFill>
                <a:srgbClr val="E8FF8C"/>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E8FF8C"/>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EEEEEE"/>
              </a:solidFill>
              <a:latin typeface="Poppins"/>
              <a:ea typeface="Poppins"/>
              <a:cs typeface="Poppins"/>
              <a:sym typeface="Poppins"/>
            </a:endParaRPr>
          </a:p>
        </p:txBody>
      </p:sp>
      <p:sp>
        <p:nvSpPr>
          <p:cNvPr id="335" name="Google Shape;335;g25d87b48b16_0_3"/>
          <p:cNvSpPr/>
          <p:nvPr/>
        </p:nvSpPr>
        <p:spPr>
          <a:xfrm>
            <a:off x="1801925" y="5864800"/>
            <a:ext cx="1425300" cy="42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Decentralised</a:t>
            </a:r>
            <a:br>
              <a:rPr b="1" i="0" lang="en-GB" sz="1200" u="none" cap="none" strike="noStrike">
                <a:solidFill>
                  <a:schemeClr val="lt1"/>
                </a:solidFill>
                <a:latin typeface="Poppins"/>
                <a:ea typeface="Poppins"/>
                <a:cs typeface="Poppins"/>
                <a:sym typeface="Poppins"/>
              </a:rPr>
            </a:br>
            <a:r>
              <a:rPr b="1" i="0" lang="en-GB" sz="1200" u="none" cap="none" strike="noStrike">
                <a:solidFill>
                  <a:schemeClr val="lt1"/>
                </a:solidFill>
                <a:latin typeface="Poppins"/>
                <a:ea typeface="Poppins"/>
                <a:cs typeface="Poppins"/>
                <a:sym typeface="Poppins"/>
              </a:rPr>
              <a:t>Exchanges</a:t>
            </a:r>
            <a:endParaRPr b="0" i="0" sz="1200" u="none" cap="none" strike="noStrike">
              <a:solidFill>
                <a:srgbClr val="000000"/>
              </a:solidFill>
              <a:latin typeface="Poppins"/>
              <a:ea typeface="Poppins"/>
              <a:cs typeface="Poppins"/>
              <a:sym typeface="Poppins"/>
            </a:endParaRPr>
          </a:p>
        </p:txBody>
      </p:sp>
      <p:sp>
        <p:nvSpPr>
          <p:cNvPr id="336" name="Google Shape;336;g25d87b48b16_0_3"/>
          <p:cNvSpPr/>
          <p:nvPr/>
        </p:nvSpPr>
        <p:spPr>
          <a:xfrm>
            <a:off x="3320400" y="5864800"/>
            <a:ext cx="1194300" cy="42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Top 10 DeFi</a:t>
            </a:r>
            <a:endParaRPr b="0" i="0" sz="1200" u="none" cap="none" strike="noStrike">
              <a:solidFill>
                <a:srgbClr val="000000"/>
              </a:solidFill>
              <a:latin typeface="Poppins"/>
              <a:ea typeface="Poppins"/>
              <a:cs typeface="Poppins"/>
              <a:sym typeface="Poppins"/>
            </a:endParaRPr>
          </a:p>
        </p:txBody>
      </p:sp>
      <p:sp>
        <p:nvSpPr>
          <p:cNvPr id="337" name="Google Shape;337;g25d87b48b16_0_3"/>
          <p:cNvSpPr/>
          <p:nvPr/>
        </p:nvSpPr>
        <p:spPr>
          <a:xfrm>
            <a:off x="589800" y="5864800"/>
            <a:ext cx="1010100" cy="42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ESG</a:t>
            </a:r>
            <a:endParaRPr b="0" i="0" sz="1200" u="none" cap="none" strike="noStrike">
              <a:solidFill>
                <a:srgbClr val="000000"/>
              </a:solidFill>
              <a:latin typeface="Poppins"/>
              <a:ea typeface="Poppins"/>
              <a:cs typeface="Poppins"/>
              <a:sym typeface="Poppins"/>
            </a:endParaRPr>
          </a:p>
        </p:txBody>
      </p:sp>
      <p:pic>
        <p:nvPicPr>
          <p:cNvPr id="338" name="Google Shape;338;g25d87b48b16_0_3"/>
          <p:cNvPicPr preferRelativeResize="0"/>
          <p:nvPr/>
        </p:nvPicPr>
        <p:blipFill rotWithShape="1">
          <a:blip r:embed="rId8">
            <a:alphaModFix/>
          </a:blip>
          <a:srcRect b="0" l="307" r="317" t="0"/>
          <a:stretch/>
        </p:blipFill>
        <p:spPr>
          <a:xfrm>
            <a:off x="872400" y="5282806"/>
            <a:ext cx="504000" cy="504000"/>
          </a:xfrm>
          <a:prstGeom prst="rect">
            <a:avLst/>
          </a:prstGeom>
          <a:noFill/>
          <a:ln>
            <a:noFill/>
          </a:ln>
        </p:spPr>
      </p:pic>
      <p:pic>
        <p:nvPicPr>
          <p:cNvPr id="339" name="Google Shape;339;g25d87b48b16_0_3"/>
          <p:cNvPicPr preferRelativeResize="0"/>
          <p:nvPr/>
        </p:nvPicPr>
        <p:blipFill rotWithShape="1">
          <a:blip r:embed="rId9">
            <a:alphaModFix/>
          </a:blip>
          <a:srcRect b="0" l="0" r="0" t="0"/>
          <a:stretch/>
        </p:blipFill>
        <p:spPr>
          <a:xfrm>
            <a:off x="2233200" y="5281200"/>
            <a:ext cx="504000" cy="504000"/>
          </a:xfrm>
          <a:prstGeom prst="rect">
            <a:avLst/>
          </a:prstGeom>
          <a:noFill/>
          <a:ln>
            <a:noFill/>
          </a:ln>
        </p:spPr>
      </p:pic>
      <p:pic>
        <p:nvPicPr>
          <p:cNvPr id="340" name="Google Shape;340;g25d87b48b16_0_3"/>
          <p:cNvPicPr preferRelativeResize="0"/>
          <p:nvPr/>
        </p:nvPicPr>
        <p:blipFill rotWithShape="1">
          <a:blip r:embed="rId10">
            <a:alphaModFix/>
          </a:blip>
          <a:srcRect b="0" l="0" r="0" t="0"/>
          <a:stretch/>
        </p:blipFill>
        <p:spPr>
          <a:xfrm>
            <a:off x="3630000" y="5281200"/>
            <a:ext cx="504000" cy="504000"/>
          </a:xfrm>
          <a:prstGeom prst="rect">
            <a:avLst/>
          </a:prstGeom>
          <a:noFill/>
          <a:ln>
            <a:noFill/>
          </a:ln>
        </p:spPr>
      </p:pic>
      <p:sp>
        <p:nvSpPr>
          <p:cNvPr id="341" name="Google Shape;341;g25d87b48b16_0_3"/>
          <p:cNvSpPr/>
          <p:nvPr/>
        </p:nvSpPr>
        <p:spPr>
          <a:xfrm>
            <a:off x="4616400" y="5864800"/>
            <a:ext cx="1194300" cy="42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NFT </a:t>
            </a:r>
            <a:br>
              <a:rPr b="1" i="0" lang="en-GB" sz="1200" u="none" cap="none" strike="noStrike">
                <a:solidFill>
                  <a:schemeClr val="lt1"/>
                </a:solidFill>
                <a:latin typeface="Poppins"/>
                <a:ea typeface="Poppins"/>
                <a:cs typeface="Poppins"/>
                <a:sym typeface="Poppins"/>
              </a:rPr>
            </a:br>
            <a:r>
              <a:rPr b="1" i="0" lang="en-GB" sz="1200" u="none" cap="none" strike="noStrike">
                <a:solidFill>
                  <a:schemeClr val="lt1"/>
                </a:solidFill>
                <a:latin typeface="Poppins"/>
                <a:ea typeface="Poppins"/>
                <a:cs typeface="Poppins"/>
                <a:sym typeface="Poppins"/>
              </a:rPr>
              <a:t>Metaverse</a:t>
            </a:r>
            <a:endParaRPr b="0" i="0" sz="1200" u="none" cap="none" strike="noStrike">
              <a:solidFill>
                <a:schemeClr val="dk1"/>
              </a:solidFill>
              <a:latin typeface="Poppins"/>
              <a:ea typeface="Poppins"/>
              <a:cs typeface="Poppins"/>
              <a:sym typeface="Poppins"/>
            </a:endParaRPr>
          </a:p>
          <a:p>
            <a:pPr indent="0" lvl="0" marL="0" marR="0" rtl="0" algn="ctr">
              <a:lnSpc>
                <a:spcPct val="120000"/>
              </a:lnSpc>
              <a:spcBef>
                <a:spcPts val="0"/>
              </a:spcBef>
              <a:spcAft>
                <a:spcPts val="0"/>
              </a:spcAft>
              <a:buClr>
                <a:srgbClr val="000000"/>
              </a:buClr>
              <a:buSzPts val="1200"/>
              <a:buFont typeface="Arial"/>
              <a:buNone/>
            </a:pPr>
            <a:r>
              <a:t/>
            </a:r>
            <a:endParaRPr b="1" i="0" sz="1400" u="none" cap="none" strike="noStrike">
              <a:solidFill>
                <a:srgbClr val="FFFFFF"/>
              </a:solidFill>
              <a:latin typeface="Poppins"/>
              <a:ea typeface="Poppins"/>
              <a:cs typeface="Poppins"/>
              <a:sym typeface="Poppins"/>
            </a:endParaRPr>
          </a:p>
        </p:txBody>
      </p:sp>
      <p:pic>
        <p:nvPicPr>
          <p:cNvPr id="342" name="Google Shape;342;g25d87b48b16_0_3"/>
          <p:cNvPicPr preferRelativeResize="0"/>
          <p:nvPr/>
        </p:nvPicPr>
        <p:blipFill rotWithShape="1">
          <a:blip r:embed="rId11">
            <a:alphaModFix/>
          </a:blip>
          <a:srcRect b="0" l="307" r="317" t="0"/>
          <a:stretch/>
        </p:blipFill>
        <p:spPr>
          <a:xfrm>
            <a:off x="4958800" y="5281200"/>
            <a:ext cx="504000" cy="504000"/>
          </a:xfrm>
          <a:prstGeom prst="rect">
            <a:avLst/>
          </a:prstGeom>
          <a:noFill/>
          <a:ln>
            <a:noFill/>
          </a:ln>
        </p:spPr>
      </p:pic>
      <p:sp>
        <p:nvSpPr>
          <p:cNvPr id="343" name="Google Shape;343;g25d87b48b16_0_3"/>
          <p:cNvSpPr/>
          <p:nvPr/>
        </p:nvSpPr>
        <p:spPr>
          <a:xfrm>
            <a:off x="5896025" y="5864800"/>
            <a:ext cx="1194300" cy="42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Proof of </a:t>
            </a:r>
            <a:endParaRPr b="1" i="0" sz="12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Stake</a:t>
            </a:r>
            <a:endParaRPr b="0" i="0" sz="1200" u="none" cap="none" strike="noStrike">
              <a:solidFill>
                <a:srgbClr val="000000"/>
              </a:solidFill>
              <a:latin typeface="Poppins"/>
              <a:ea typeface="Poppins"/>
              <a:cs typeface="Poppins"/>
              <a:sym typeface="Poppins"/>
            </a:endParaRPr>
          </a:p>
        </p:txBody>
      </p:sp>
      <p:pic>
        <p:nvPicPr>
          <p:cNvPr id="344" name="Google Shape;344;g25d87b48b16_0_3"/>
          <p:cNvPicPr preferRelativeResize="0"/>
          <p:nvPr/>
        </p:nvPicPr>
        <p:blipFill rotWithShape="1">
          <a:blip r:embed="rId12">
            <a:alphaModFix/>
          </a:blip>
          <a:srcRect b="0" l="307" r="317" t="0"/>
          <a:stretch/>
        </p:blipFill>
        <p:spPr>
          <a:xfrm>
            <a:off x="6261200" y="5281200"/>
            <a:ext cx="504000" cy="504000"/>
          </a:xfrm>
          <a:prstGeom prst="rect">
            <a:avLst/>
          </a:prstGeom>
          <a:noFill/>
          <a:ln>
            <a:noFill/>
          </a:ln>
        </p:spPr>
      </p:pic>
      <p:sp>
        <p:nvSpPr>
          <p:cNvPr id="345" name="Google Shape;345;g25d87b48b16_0_3"/>
          <p:cNvSpPr/>
          <p:nvPr/>
        </p:nvSpPr>
        <p:spPr>
          <a:xfrm>
            <a:off x="1801925" y="7375500"/>
            <a:ext cx="1425300" cy="42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Centralised</a:t>
            </a:r>
            <a:br>
              <a:rPr b="1" i="0" lang="en-GB" sz="1200" u="none" cap="none" strike="noStrike">
                <a:solidFill>
                  <a:schemeClr val="lt1"/>
                </a:solidFill>
                <a:latin typeface="Poppins"/>
                <a:ea typeface="Poppins"/>
                <a:cs typeface="Poppins"/>
                <a:sym typeface="Poppins"/>
              </a:rPr>
            </a:br>
            <a:r>
              <a:rPr b="1" i="0" lang="en-GB" sz="1200" u="none" cap="none" strike="noStrike">
                <a:solidFill>
                  <a:schemeClr val="lt1"/>
                </a:solidFill>
                <a:latin typeface="Poppins"/>
                <a:ea typeface="Poppins"/>
                <a:cs typeface="Poppins"/>
                <a:sym typeface="Poppins"/>
              </a:rPr>
              <a:t>Exchanges</a:t>
            </a:r>
            <a:endParaRPr b="0" i="0" sz="1200" u="none" cap="none" strike="noStrike">
              <a:solidFill>
                <a:schemeClr val="dk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200"/>
              <a:buFont typeface="Arial"/>
              <a:buNone/>
            </a:pPr>
            <a:r>
              <a:t/>
            </a:r>
            <a:endParaRPr b="1" i="0" sz="1200" u="none" cap="none" strike="noStrike">
              <a:solidFill>
                <a:schemeClr val="lt1"/>
              </a:solidFill>
              <a:latin typeface="Poppins"/>
              <a:ea typeface="Poppins"/>
              <a:cs typeface="Poppins"/>
              <a:sym typeface="Poppins"/>
            </a:endParaRPr>
          </a:p>
        </p:txBody>
      </p:sp>
      <p:sp>
        <p:nvSpPr>
          <p:cNvPr id="346" name="Google Shape;346;g25d87b48b16_0_3"/>
          <p:cNvSpPr/>
          <p:nvPr/>
        </p:nvSpPr>
        <p:spPr>
          <a:xfrm>
            <a:off x="3265150" y="7299300"/>
            <a:ext cx="1194300" cy="42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Lending</a:t>
            </a:r>
            <a:endParaRPr b="0" i="0" sz="1200" u="none" cap="none" strike="noStrike">
              <a:solidFill>
                <a:srgbClr val="000000"/>
              </a:solidFill>
              <a:latin typeface="Poppins"/>
              <a:ea typeface="Poppins"/>
              <a:cs typeface="Poppins"/>
              <a:sym typeface="Poppins"/>
            </a:endParaRPr>
          </a:p>
        </p:txBody>
      </p:sp>
      <p:sp>
        <p:nvSpPr>
          <p:cNvPr id="347" name="Google Shape;347;g25d87b48b16_0_3"/>
          <p:cNvSpPr/>
          <p:nvPr/>
        </p:nvSpPr>
        <p:spPr>
          <a:xfrm>
            <a:off x="589800" y="7299300"/>
            <a:ext cx="1154400" cy="42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Top</a:t>
            </a:r>
            <a:br>
              <a:rPr b="1" i="0" lang="en-GB" sz="1200" u="none" cap="none" strike="noStrike">
                <a:solidFill>
                  <a:schemeClr val="lt1"/>
                </a:solidFill>
                <a:latin typeface="Poppins"/>
                <a:ea typeface="Poppins"/>
                <a:cs typeface="Poppins"/>
                <a:sym typeface="Poppins"/>
              </a:rPr>
            </a:br>
            <a:r>
              <a:rPr b="1" i="0" lang="en-GB" sz="1200" u="none" cap="none" strike="noStrike">
                <a:solidFill>
                  <a:schemeClr val="lt1"/>
                </a:solidFill>
                <a:latin typeface="Poppins"/>
                <a:ea typeface="Poppins"/>
                <a:cs typeface="Poppins"/>
                <a:sym typeface="Poppins"/>
              </a:rPr>
              <a:t>Blockchains</a:t>
            </a:r>
            <a:endParaRPr b="0" i="0" sz="1200" u="none" cap="none" strike="noStrike">
              <a:solidFill>
                <a:schemeClr val="dk1"/>
              </a:solidFill>
              <a:latin typeface="Poppins"/>
              <a:ea typeface="Poppins"/>
              <a:cs typeface="Poppins"/>
              <a:sym typeface="Poppins"/>
            </a:endParaRPr>
          </a:p>
          <a:p>
            <a:pPr indent="0" lvl="0" marL="0" marR="0" rtl="0" algn="ctr">
              <a:lnSpc>
                <a:spcPct val="120000"/>
              </a:lnSpc>
              <a:spcBef>
                <a:spcPts val="0"/>
              </a:spcBef>
              <a:spcAft>
                <a:spcPts val="0"/>
              </a:spcAft>
              <a:buClr>
                <a:schemeClr val="dk1"/>
              </a:buClr>
              <a:buSzPts val="1200"/>
              <a:buFont typeface="Arial"/>
              <a:buNone/>
            </a:pPr>
            <a:r>
              <a:t/>
            </a:r>
            <a:endParaRPr b="1" i="0" sz="1200" u="none" cap="none" strike="noStrike">
              <a:solidFill>
                <a:schemeClr val="lt1"/>
              </a:solidFill>
              <a:latin typeface="Poppins"/>
              <a:ea typeface="Poppins"/>
              <a:cs typeface="Poppins"/>
              <a:sym typeface="Poppins"/>
            </a:endParaRPr>
          </a:p>
        </p:txBody>
      </p:sp>
      <p:pic>
        <p:nvPicPr>
          <p:cNvPr id="348" name="Google Shape;348;g25d87b48b16_0_3"/>
          <p:cNvPicPr preferRelativeResize="0"/>
          <p:nvPr/>
        </p:nvPicPr>
        <p:blipFill rotWithShape="1">
          <a:blip r:embed="rId13">
            <a:alphaModFix/>
          </a:blip>
          <a:srcRect b="0" l="0" r="0" t="0"/>
          <a:stretch/>
        </p:blipFill>
        <p:spPr>
          <a:xfrm>
            <a:off x="872400" y="6717306"/>
            <a:ext cx="504000" cy="504000"/>
          </a:xfrm>
          <a:prstGeom prst="rect">
            <a:avLst/>
          </a:prstGeom>
          <a:noFill/>
          <a:ln>
            <a:noFill/>
          </a:ln>
        </p:spPr>
      </p:pic>
      <p:pic>
        <p:nvPicPr>
          <p:cNvPr id="349" name="Google Shape;349;g25d87b48b16_0_3"/>
          <p:cNvPicPr preferRelativeResize="0"/>
          <p:nvPr/>
        </p:nvPicPr>
        <p:blipFill rotWithShape="1">
          <a:blip r:embed="rId14">
            <a:alphaModFix/>
          </a:blip>
          <a:srcRect b="0" l="0" r="0" t="0"/>
          <a:stretch/>
        </p:blipFill>
        <p:spPr>
          <a:xfrm>
            <a:off x="2233200" y="6717306"/>
            <a:ext cx="504000" cy="504000"/>
          </a:xfrm>
          <a:prstGeom prst="rect">
            <a:avLst/>
          </a:prstGeom>
          <a:noFill/>
          <a:ln>
            <a:noFill/>
          </a:ln>
        </p:spPr>
      </p:pic>
      <p:pic>
        <p:nvPicPr>
          <p:cNvPr id="350" name="Google Shape;350;g25d87b48b16_0_3"/>
          <p:cNvPicPr preferRelativeResize="0"/>
          <p:nvPr/>
        </p:nvPicPr>
        <p:blipFill rotWithShape="1">
          <a:blip r:embed="rId15">
            <a:alphaModFix/>
          </a:blip>
          <a:srcRect b="0" l="307" r="317" t="0"/>
          <a:stretch/>
        </p:blipFill>
        <p:spPr>
          <a:xfrm>
            <a:off x="3608400" y="6717306"/>
            <a:ext cx="504000" cy="504000"/>
          </a:xfrm>
          <a:prstGeom prst="rect">
            <a:avLst/>
          </a:prstGeom>
          <a:noFill/>
          <a:ln>
            <a:noFill/>
          </a:ln>
        </p:spPr>
      </p:pic>
      <p:sp>
        <p:nvSpPr>
          <p:cNvPr id="351" name="Google Shape;351;g25d87b48b16_0_3"/>
          <p:cNvSpPr/>
          <p:nvPr/>
        </p:nvSpPr>
        <p:spPr>
          <a:xfrm>
            <a:off x="4517425" y="7299300"/>
            <a:ext cx="1454700" cy="42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Interoperability</a:t>
            </a:r>
            <a:endParaRPr b="0" i="0" sz="1200" u="none" cap="none" strike="noStrike">
              <a:solidFill>
                <a:schemeClr val="dk1"/>
              </a:solidFill>
              <a:latin typeface="Poppins"/>
              <a:ea typeface="Poppins"/>
              <a:cs typeface="Poppins"/>
              <a:sym typeface="Poppins"/>
            </a:endParaRPr>
          </a:p>
          <a:p>
            <a:pPr indent="0" lvl="0" marL="0" marR="0" rtl="0" algn="ctr">
              <a:lnSpc>
                <a:spcPct val="120000"/>
              </a:lnSpc>
              <a:spcBef>
                <a:spcPts val="0"/>
              </a:spcBef>
              <a:spcAft>
                <a:spcPts val="0"/>
              </a:spcAft>
              <a:buClr>
                <a:srgbClr val="000000"/>
              </a:buClr>
              <a:buSzPts val="1200"/>
              <a:buFont typeface="Arial"/>
              <a:buNone/>
            </a:pPr>
            <a:r>
              <a:t/>
            </a:r>
            <a:endParaRPr b="1" i="0" sz="1200" u="none" cap="none" strike="noStrike">
              <a:solidFill>
                <a:srgbClr val="FFFFFF"/>
              </a:solidFill>
              <a:latin typeface="Poppins"/>
              <a:ea typeface="Poppins"/>
              <a:cs typeface="Poppins"/>
              <a:sym typeface="Poppins"/>
            </a:endParaRPr>
          </a:p>
        </p:txBody>
      </p:sp>
      <p:pic>
        <p:nvPicPr>
          <p:cNvPr id="352" name="Google Shape;352;g25d87b48b16_0_3"/>
          <p:cNvPicPr preferRelativeResize="0"/>
          <p:nvPr/>
        </p:nvPicPr>
        <p:blipFill rotWithShape="1">
          <a:blip r:embed="rId16">
            <a:alphaModFix/>
          </a:blip>
          <a:srcRect b="0" l="0" r="0" t="0"/>
          <a:stretch/>
        </p:blipFill>
        <p:spPr>
          <a:xfrm>
            <a:off x="4958400" y="6717306"/>
            <a:ext cx="504000" cy="504000"/>
          </a:xfrm>
          <a:prstGeom prst="rect">
            <a:avLst/>
          </a:prstGeom>
          <a:noFill/>
          <a:ln>
            <a:noFill/>
          </a:ln>
        </p:spPr>
      </p:pic>
      <p:sp>
        <p:nvSpPr>
          <p:cNvPr id="353" name="Google Shape;353;g25d87b48b16_0_3"/>
          <p:cNvSpPr/>
          <p:nvPr/>
        </p:nvSpPr>
        <p:spPr>
          <a:xfrm>
            <a:off x="720000" y="8418300"/>
            <a:ext cx="3244500" cy="36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rPr b="1" i="0" lang="en-GB" sz="1600" u="none" cap="none" strike="noStrike">
                <a:solidFill>
                  <a:srgbClr val="E8FF8C"/>
                </a:solidFill>
                <a:latin typeface="Poppins"/>
                <a:ea typeface="Poppins"/>
                <a:cs typeface="Poppins"/>
                <a:sym typeface="Poppins"/>
              </a:rPr>
              <a:t>Smart Investing</a:t>
            </a:r>
            <a:endParaRPr b="1" i="0" sz="1600" u="none" cap="none" strike="noStrike">
              <a:solidFill>
                <a:srgbClr val="E8FF8C"/>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E8FF8C"/>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EEEEEE"/>
              </a:solidFill>
              <a:latin typeface="Poppins"/>
              <a:ea typeface="Poppins"/>
              <a:cs typeface="Poppins"/>
              <a:sym typeface="Poppins"/>
            </a:endParaRPr>
          </a:p>
        </p:txBody>
      </p:sp>
      <p:sp>
        <p:nvSpPr>
          <p:cNvPr id="354" name="Google Shape;354;g25d87b48b16_0_3"/>
          <p:cNvSpPr/>
          <p:nvPr/>
        </p:nvSpPr>
        <p:spPr>
          <a:xfrm>
            <a:off x="1800000" y="9517800"/>
            <a:ext cx="1425300" cy="42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Digital Inflation Hedge</a:t>
            </a:r>
            <a:endParaRPr b="0" i="0" sz="1200" u="none" cap="none" strike="noStrike">
              <a:solidFill>
                <a:srgbClr val="000000"/>
              </a:solidFill>
              <a:latin typeface="Poppins"/>
              <a:ea typeface="Poppins"/>
              <a:cs typeface="Poppins"/>
              <a:sym typeface="Poppins"/>
            </a:endParaRPr>
          </a:p>
        </p:txBody>
      </p:sp>
      <p:sp>
        <p:nvSpPr>
          <p:cNvPr id="355" name="Google Shape;355;g25d87b48b16_0_3"/>
          <p:cNvSpPr/>
          <p:nvPr/>
        </p:nvSpPr>
        <p:spPr>
          <a:xfrm>
            <a:off x="3341400" y="9517800"/>
            <a:ext cx="1194300" cy="42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Diversifier</a:t>
            </a:r>
            <a:endParaRPr b="0" i="0" sz="1200" u="none" cap="none" strike="noStrike">
              <a:solidFill>
                <a:srgbClr val="000000"/>
              </a:solidFill>
              <a:latin typeface="Poppins"/>
              <a:ea typeface="Poppins"/>
              <a:cs typeface="Poppins"/>
              <a:sym typeface="Poppins"/>
            </a:endParaRPr>
          </a:p>
        </p:txBody>
      </p:sp>
      <p:sp>
        <p:nvSpPr>
          <p:cNvPr id="356" name="Google Shape;356;g25d87b48b16_0_3"/>
          <p:cNvSpPr/>
          <p:nvPr/>
        </p:nvSpPr>
        <p:spPr>
          <a:xfrm>
            <a:off x="590400" y="9517800"/>
            <a:ext cx="1154400" cy="42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lt1"/>
                </a:solidFill>
                <a:latin typeface="Poppins"/>
                <a:ea typeface="Poppins"/>
                <a:cs typeface="Poppins"/>
                <a:sym typeface="Poppins"/>
              </a:rPr>
              <a:t>Bitcoin Control 15</a:t>
            </a:r>
            <a:endParaRPr b="0" i="0" sz="1200" u="none" cap="none" strike="noStrike">
              <a:solidFill>
                <a:schemeClr val="dk1"/>
              </a:solidFill>
              <a:latin typeface="Poppins"/>
              <a:ea typeface="Poppins"/>
              <a:cs typeface="Poppins"/>
              <a:sym typeface="Poppins"/>
            </a:endParaRPr>
          </a:p>
          <a:p>
            <a:pPr indent="0" lvl="0" marL="0" marR="0" rtl="0" algn="ctr">
              <a:lnSpc>
                <a:spcPct val="120000"/>
              </a:lnSpc>
              <a:spcBef>
                <a:spcPts val="0"/>
              </a:spcBef>
              <a:spcAft>
                <a:spcPts val="0"/>
              </a:spcAft>
              <a:buClr>
                <a:srgbClr val="000000"/>
              </a:buClr>
              <a:buSzPts val="1200"/>
              <a:buFont typeface="Arial"/>
              <a:buNone/>
            </a:pPr>
            <a:r>
              <a:t/>
            </a:r>
            <a:endParaRPr b="1" i="0" sz="1400" u="none" cap="none" strike="noStrike">
              <a:solidFill>
                <a:srgbClr val="FFFFFF"/>
              </a:solidFill>
              <a:latin typeface="Poppins"/>
              <a:ea typeface="Poppins"/>
              <a:cs typeface="Poppins"/>
              <a:sym typeface="Poppins"/>
            </a:endParaRPr>
          </a:p>
        </p:txBody>
      </p:sp>
      <p:pic>
        <p:nvPicPr>
          <p:cNvPr id="357" name="Google Shape;357;g25d87b48b16_0_3"/>
          <p:cNvPicPr preferRelativeResize="0"/>
          <p:nvPr/>
        </p:nvPicPr>
        <p:blipFill rotWithShape="1">
          <a:blip r:embed="rId17">
            <a:alphaModFix/>
          </a:blip>
          <a:srcRect b="0" l="0" r="0" t="0"/>
          <a:stretch/>
        </p:blipFill>
        <p:spPr>
          <a:xfrm>
            <a:off x="871200" y="8935806"/>
            <a:ext cx="504000" cy="504000"/>
          </a:xfrm>
          <a:prstGeom prst="rect">
            <a:avLst/>
          </a:prstGeom>
          <a:noFill/>
          <a:ln>
            <a:noFill/>
          </a:ln>
        </p:spPr>
      </p:pic>
      <p:pic>
        <p:nvPicPr>
          <p:cNvPr id="358" name="Google Shape;358;g25d87b48b16_0_3"/>
          <p:cNvPicPr preferRelativeResize="0"/>
          <p:nvPr/>
        </p:nvPicPr>
        <p:blipFill rotWithShape="1">
          <a:blip r:embed="rId18">
            <a:alphaModFix/>
          </a:blip>
          <a:srcRect b="0" l="0" r="0" t="0"/>
          <a:stretch/>
        </p:blipFill>
        <p:spPr>
          <a:xfrm>
            <a:off x="2232000" y="8935806"/>
            <a:ext cx="504000" cy="504000"/>
          </a:xfrm>
          <a:prstGeom prst="rect">
            <a:avLst/>
          </a:prstGeom>
          <a:noFill/>
          <a:ln>
            <a:noFill/>
          </a:ln>
        </p:spPr>
      </p:pic>
      <p:pic>
        <p:nvPicPr>
          <p:cNvPr id="359" name="Google Shape;359;g25d87b48b16_0_3"/>
          <p:cNvPicPr preferRelativeResize="0"/>
          <p:nvPr/>
        </p:nvPicPr>
        <p:blipFill rotWithShape="1">
          <a:blip r:embed="rId19">
            <a:alphaModFix/>
          </a:blip>
          <a:srcRect b="0" l="307" r="317" t="0"/>
          <a:stretch/>
        </p:blipFill>
        <p:spPr>
          <a:xfrm>
            <a:off x="3607200" y="8935806"/>
            <a:ext cx="504000" cy="504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g25d87b48b16_0_46"/>
          <p:cNvPicPr preferRelativeResize="0"/>
          <p:nvPr/>
        </p:nvPicPr>
        <p:blipFill rotWithShape="1">
          <a:blip r:embed="rId3">
            <a:alphaModFix/>
          </a:blip>
          <a:srcRect b="0" l="0" r="0" t="0"/>
          <a:stretch/>
        </p:blipFill>
        <p:spPr>
          <a:xfrm>
            <a:off x="304800" y="2441600"/>
            <a:ext cx="6909348" cy="2072800"/>
          </a:xfrm>
          <a:prstGeom prst="rect">
            <a:avLst/>
          </a:prstGeom>
          <a:noFill/>
          <a:ln>
            <a:noFill/>
          </a:ln>
        </p:spPr>
      </p:pic>
      <p:sp>
        <p:nvSpPr>
          <p:cNvPr id="365" name="Google Shape;365;g25d87b48b16_0_46"/>
          <p:cNvSpPr/>
          <p:nvPr/>
        </p:nvSpPr>
        <p:spPr>
          <a:xfrm>
            <a:off x="432000" y="1355400"/>
            <a:ext cx="62484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73"/>
                  </a:ext>
                </a:extLst>
              </a:rPr>
              <a:t>Trakx product range </a:t>
            </a: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74"/>
                  </a:ext>
                </a:extLst>
              </a:rPr>
              <a:t> </a:t>
            </a:r>
            <a:endParaRPr b="1" i="0" sz="3000" u="none" cap="none" strike="noStrike">
              <a:solidFill>
                <a:srgbClr val="EEEEEE"/>
              </a:solidFill>
              <a:latin typeface="Poppins"/>
              <a:ea typeface="Poppins"/>
              <a:cs typeface="Poppins"/>
              <a:sym typeface="Poppins"/>
            </a:endParaRPr>
          </a:p>
        </p:txBody>
      </p:sp>
      <p:sp>
        <p:nvSpPr>
          <p:cNvPr id="366" name="Google Shape;366;g25d87b48b16_0_46"/>
          <p:cNvSpPr txBox="1"/>
          <p:nvPr/>
        </p:nvSpPr>
        <p:spPr>
          <a:xfrm>
            <a:off x="381000" y="1905000"/>
            <a:ext cx="4923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600"/>
              <a:buFont typeface="Arial"/>
              <a:buNone/>
            </a:pPr>
            <a:r>
              <a:rPr b="0" i="0" lang="en-GB" sz="1600" u="none" cap="none" strike="noStrike">
                <a:solidFill>
                  <a:schemeClr val="lt1"/>
                </a:solidFill>
                <a:latin typeface="Poppins"/>
                <a:ea typeface="Poppins"/>
                <a:cs typeface="Poppins"/>
                <a:sym typeface="Poppins"/>
              </a:rPr>
              <a:t>Trakx offers CTIs for various investor profiles</a:t>
            </a:r>
            <a:endParaRPr b="0" i="0" sz="1600" u="none" cap="none" strike="noStrike">
              <a:solidFill>
                <a:schemeClr val="lt1"/>
              </a:solidFill>
              <a:latin typeface="Poppins"/>
              <a:ea typeface="Poppins"/>
              <a:cs typeface="Poppins"/>
              <a:sym typeface="Poppins"/>
            </a:endParaRPr>
          </a:p>
        </p:txBody>
      </p:sp>
      <p:sp>
        <p:nvSpPr>
          <p:cNvPr id="367" name="Google Shape;367;g25d87b48b16_0_46"/>
          <p:cNvSpPr/>
          <p:nvPr/>
        </p:nvSpPr>
        <p:spPr>
          <a:xfrm>
            <a:off x="1803000" y="3710400"/>
            <a:ext cx="1425300" cy="42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Poppins"/>
                <a:ea typeface="Poppins"/>
                <a:cs typeface="Poppins"/>
                <a:sym typeface="Poppins"/>
              </a:rPr>
              <a:t>Balanced</a:t>
            </a:r>
            <a:endParaRPr b="1" i="0" sz="1200" u="none" cap="none" strike="noStrike">
              <a:solidFill>
                <a:srgbClr val="FFFFFF"/>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Poppins"/>
              <a:ea typeface="Poppins"/>
              <a:cs typeface="Poppins"/>
              <a:sym typeface="Poppins"/>
            </a:endParaRPr>
          </a:p>
        </p:txBody>
      </p:sp>
      <p:sp>
        <p:nvSpPr>
          <p:cNvPr id="368" name="Google Shape;368;g25d87b48b16_0_46"/>
          <p:cNvSpPr/>
          <p:nvPr/>
        </p:nvSpPr>
        <p:spPr>
          <a:xfrm>
            <a:off x="3187800" y="3710400"/>
            <a:ext cx="1194300" cy="42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200"/>
              <a:buFont typeface="Arial"/>
              <a:buNone/>
            </a:pPr>
            <a:r>
              <a:rPr b="1" i="0" lang="en-GB" sz="1200" u="none" cap="none" strike="noStrike">
                <a:solidFill>
                  <a:srgbClr val="FFFFFF"/>
                </a:solidFill>
                <a:latin typeface="Poppins"/>
                <a:ea typeface="Poppins"/>
                <a:cs typeface="Poppins"/>
                <a:sym typeface="Poppins"/>
              </a:rPr>
              <a:t>Growth</a:t>
            </a:r>
            <a:endParaRPr b="0" i="0" sz="1200" u="none" cap="none" strike="noStrike">
              <a:solidFill>
                <a:srgbClr val="000000"/>
              </a:solidFill>
              <a:latin typeface="Poppins"/>
              <a:ea typeface="Poppins"/>
              <a:cs typeface="Poppins"/>
              <a:sym typeface="Poppins"/>
            </a:endParaRPr>
          </a:p>
        </p:txBody>
      </p:sp>
      <p:sp>
        <p:nvSpPr>
          <p:cNvPr id="369" name="Google Shape;369;g25d87b48b16_0_46"/>
          <p:cNvSpPr/>
          <p:nvPr/>
        </p:nvSpPr>
        <p:spPr>
          <a:xfrm>
            <a:off x="605250" y="3710400"/>
            <a:ext cx="1139100" cy="42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200"/>
              <a:buFont typeface="Arial"/>
              <a:buNone/>
            </a:pPr>
            <a:r>
              <a:rPr b="1" i="0" lang="en-GB" sz="1200" u="none" cap="none" strike="noStrike">
                <a:solidFill>
                  <a:srgbClr val="FFFFFF"/>
                </a:solidFill>
                <a:latin typeface="Poppins"/>
                <a:ea typeface="Poppins"/>
                <a:cs typeface="Poppins"/>
                <a:sym typeface="Poppins"/>
              </a:rPr>
              <a:t>Conservative</a:t>
            </a:r>
            <a:endParaRPr b="0" i="0" sz="1200" u="none" cap="none" strike="noStrike">
              <a:solidFill>
                <a:srgbClr val="000000"/>
              </a:solidFill>
              <a:latin typeface="Poppins"/>
              <a:ea typeface="Poppins"/>
              <a:cs typeface="Poppins"/>
              <a:sym typeface="Poppins"/>
            </a:endParaRPr>
          </a:p>
        </p:txBody>
      </p:sp>
      <p:sp>
        <p:nvSpPr>
          <p:cNvPr id="370" name="Google Shape;370;g25d87b48b16_0_46"/>
          <p:cNvSpPr/>
          <p:nvPr/>
        </p:nvSpPr>
        <p:spPr>
          <a:xfrm>
            <a:off x="736800" y="2664000"/>
            <a:ext cx="3244500" cy="36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rPr b="1" i="0" lang="en-GB" sz="1600" u="none" cap="none" strike="noStrike">
                <a:solidFill>
                  <a:srgbClr val="E8FF8C"/>
                </a:solidFill>
                <a:latin typeface="Poppins"/>
                <a:ea typeface="Poppins"/>
                <a:cs typeface="Poppins"/>
                <a:sym typeface="Poppins"/>
              </a:rPr>
              <a:t>Risk Profiled </a:t>
            </a:r>
            <a:endParaRPr b="1" i="0" sz="1600" u="none" cap="none" strike="noStrike">
              <a:solidFill>
                <a:srgbClr val="E8FF8C"/>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EEEEEE"/>
              </a:solidFill>
              <a:latin typeface="Poppins"/>
              <a:ea typeface="Poppins"/>
              <a:cs typeface="Poppins"/>
              <a:sym typeface="Poppins"/>
            </a:endParaRPr>
          </a:p>
        </p:txBody>
      </p:sp>
      <p:pic>
        <p:nvPicPr>
          <p:cNvPr id="371" name="Google Shape;371;g25d87b48b16_0_46"/>
          <p:cNvPicPr preferRelativeResize="0"/>
          <p:nvPr/>
        </p:nvPicPr>
        <p:blipFill rotWithShape="1">
          <a:blip r:embed="rId4">
            <a:alphaModFix/>
          </a:blip>
          <a:srcRect b="0" l="307" r="317" t="0"/>
          <a:stretch/>
        </p:blipFill>
        <p:spPr>
          <a:xfrm>
            <a:off x="871800" y="3128400"/>
            <a:ext cx="504000" cy="504000"/>
          </a:xfrm>
          <a:prstGeom prst="rect">
            <a:avLst/>
          </a:prstGeom>
          <a:noFill/>
          <a:ln>
            <a:noFill/>
          </a:ln>
        </p:spPr>
      </p:pic>
      <p:pic>
        <p:nvPicPr>
          <p:cNvPr id="372" name="Google Shape;372;g25d87b48b16_0_46"/>
          <p:cNvPicPr preferRelativeResize="0"/>
          <p:nvPr/>
        </p:nvPicPr>
        <p:blipFill rotWithShape="1">
          <a:blip r:embed="rId5">
            <a:alphaModFix/>
          </a:blip>
          <a:srcRect b="0" l="308" r="306" t="0"/>
          <a:stretch/>
        </p:blipFill>
        <p:spPr>
          <a:xfrm>
            <a:off x="2233200" y="3128400"/>
            <a:ext cx="504000" cy="504000"/>
          </a:xfrm>
          <a:prstGeom prst="rect">
            <a:avLst/>
          </a:prstGeom>
          <a:noFill/>
          <a:ln>
            <a:noFill/>
          </a:ln>
        </p:spPr>
      </p:pic>
      <p:pic>
        <p:nvPicPr>
          <p:cNvPr id="373" name="Google Shape;373;g25d87b48b16_0_46"/>
          <p:cNvPicPr preferRelativeResize="0"/>
          <p:nvPr/>
        </p:nvPicPr>
        <p:blipFill rotWithShape="1">
          <a:blip r:embed="rId6">
            <a:alphaModFix/>
          </a:blip>
          <a:srcRect b="0" l="307" r="317" t="0"/>
          <a:stretch/>
        </p:blipFill>
        <p:spPr>
          <a:xfrm>
            <a:off x="3553800" y="3128400"/>
            <a:ext cx="504000" cy="504000"/>
          </a:xfrm>
          <a:prstGeom prst="rect">
            <a:avLst/>
          </a:prstGeom>
          <a:noFill/>
          <a:ln>
            <a:noFill/>
          </a:ln>
        </p:spPr>
      </p:pic>
      <p:pic>
        <p:nvPicPr>
          <p:cNvPr id="374" name="Google Shape;374;g25d87b48b16_0_46"/>
          <p:cNvPicPr preferRelativeResize="0"/>
          <p:nvPr/>
        </p:nvPicPr>
        <p:blipFill rotWithShape="1">
          <a:blip r:embed="rId3">
            <a:alphaModFix/>
          </a:blip>
          <a:srcRect b="0" l="0" r="0" t="0"/>
          <a:stretch/>
        </p:blipFill>
        <p:spPr>
          <a:xfrm>
            <a:off x="304800" y="4561200"/>
            <a:ext cx="6909348" cy="2072800"/>
          </a:xfrm>
          <a:prstGeom prst="rect">
            <a:avLst/>
          </a:prstGeom>
          <a:noFill/>
          <a:ln>
            <a:noFill/>
          </a:ln>
        </p:spPr>
      </p:pic>
      <p:sp>
        <p:nvSpPr>
          <p:cNvPr id="375" name="Google Shape;375;g25d87b48b16_0_46"/>
          <p:cNvSpPr/>
          <p:nvPr/>
        </p:nvSpPr>
        <p:spPr>
          <a:xfrm>
            <a:off x="605250" y="5864400"/>
            <a:ext cx="1139100" cy="42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200"/>
              <a:buFont typeface="Arial"/>
              <a:buNone/>
            </a:pPr>
            <a:r>
              <a:rPr b="1" i="0" lang="en-GB" sz="1200" u="none" cap="none" strike="noStrike">
                <a:solidFill>
                  <a:srgbClr val="FFFFFF"/>
                </a:solidFill>
                <a:latin typeface="Poppins"/>
                <a:ea typeface="Poppins"/>
                <a:cs typeface="Poppins"/>
                <a:sym typeface="Poppins"/>
              </a:rPr>
              <a:t>Staked Matic</a:t>
            </a:r>
            <a:endParaRPr b="1" i="0" sz="1200" u="none" cap="none" strike="noStrike">
              <a:solidFill>
                <a:srgbClr val="FFFFFF"/>
              </a:solidFill>
              <a:latin typeface="Poppins"/>
              <a:ea typeface="Poppins"/>
              <a:cs typeface="Poppins"/>
              <a:sym typeface="Poppins"/>
            </a:endParaRPr>
          </a:p>
          <a:p>
            <a:pPr indent="0" lvl="0" marL="0" marR="0" rtl="0" algn="ctr">
              <a:lnSpc>
                <a:spcPct val="120000"/>
              </a:lnSpc>
              <a:spcBef>
                <a:spcPts val="0"/>
              </a:spcBef>
              <a:spcAft>
                <a:spcPts val="0"/>
              </a:spcAft>
              <a:buClr>
                <a:srgbClr val="000000"/>
              </a:buClr>
              <a:buSzPts val="1200"/>
              <a:buFont typeface="Arial"/>
              <a:buNone/>
            </a:pPr>
            <a:r>
              <a:t/>
            </a:r>
            <a:endParaRPr b="1" i="0" sz="1200" u="none" cap="none" strike="noStrike">
              <a:solidFill>
                <a:srgbClr val="FFFFFF"/>
              </a:solidFill>
              <a:latin typeface="Poppins"/>
              <a:ea typeface="Poppins"/>
              <a:cs typeface="Poppins"/>
              <a:sym typeface="Poppins"/>
            </a:endParaRPr>
          </a:p>
        </p:txBody>
      </p:sp>
      <p:sp>
        <p:nvSpPr>
          <p:cNvPr id="376" name="Google Shape;376;g25d87b48b16_0_46"/>
          <p:cNvSpPr/>
          <p:nvPr/>
        </p:nvSpPr>
        <p:spPr>
          <a:xfrm>
            <a:off x="736800" y="4870800"/>
            <a:ext cx="3244500" cy="36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rPr b="1" i="0" lang="en-GB" sz="1600" u="none" cap="none" strike="noStrike">
                <a:solidFill>
                  <a:srgbClr val="E8FF8C"/>
                </a:solidFill>
                <a:latin typeface="Poppins"/>
                <a:ea typeface="Poppins"/>
                <a:cs typeface="Poppins"/>
                <a:sym typeface="Poppins"/>
              </a:rPr>
              <a:t>Staked CTIs</a:t>
            </a:r>
            <a:endParaRPr b="1" i="0" sz="1600" u="none" cap="none" strike="noStrike">
              <a:solidFill>
                <a:srgbClr val="E8FF8C"/>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EEEEEE"/>
              </a:solidFill>
              <a:latin typeface="Poppins"/>
              <a:ea typeface="Poppins"/>
              <a:cs typeface="Poppins"/>
              <a:sym typeface="Poppins"/>
            </a:endParaRPr>
          </a:p>
        </p:txBody>
      </p:sp>
      <p:pic>
        <p:nvPicPr>
          <p:cNvPr id="377" name="Google Shape;377;g25d87b48b16_0_46"/>
          <p:cNvPicPr preferRelativeResize="0"/>
          <p:nvPr/>
        </p:nvPicPr>
        <p:blipFill rotWithShape="1">
          <a:blip r:embed="rId7">
            <a:alphaModFix/>
          </a:blip>
          <a:srcRect b="0" l="0" r="0" t="0"/>
          <a:stretch/>
        </p:blipFill>
        <p:spPr>
          <a:xfrm>
            <a:off x="871200" y="5281200"/>
            <a:ext cx="504000" cy="504000"/>
          </a:xfrm>
          <a:prstGeom prst="rect">
            <a:avLst/>
          </a:prstGeom>
          <a:noFill/>
          <a:ln>
            <a:noFill/>
          </a:ln>
        </p:spPr>
      </p:pic>
      <p:pic>
        <p:nvPicPr>
          <p:cNvPr id="378" name="Google Shape;378;g25d87b48b16_0_46"/>
          <p:cNvPicPr preferRelativeResize="0"/>
          <p:nvPr/>
        </p:nvPicPr>
        <p:blipFill rotWithShape="1">
          <a:blip r:embed="rId3">
            <a:alphaModFix/>
          </a:blip>
          <a:srcRect b="0" l="0" r="0" t="0"/>
          <a:stretch/>
        </p:blipFill>
        <p:spPr>
          <a:xfrm>
            <a:off x="304800" y="6704400"/>
            <a:ext cx="6909348" cy="2310075"/>
          </a:xfrm>
          <a:prstGeom prst="rect">
            <a:avLst/>
          </a:prstGeom>
          <a:noFill/>
          <a:ln>
            <a:noFill/>
          </a:ln>
        </p:spPr>
      </p:pic>
      <p:sp>
        <p:nvSpPr>
          <p:cNvPr id="379" name="Google Shape;379;g25d87b48b16_0_46"/>
          <p:cNvSpPr/>
          <p:nvPr/>
        </p:nvSpPr>
        <p:spPr>
          <a:xfrm>
            <a:off x="757650" y="7439800"/>
            <a:ext cx="5338500" cy="42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rPr b="1" lang="en-GB" sz="1200">
                <a:solidFill>
                  <a:srgbClr val="FFFFFF"/>
                </a:solidFill>
                <a:latin typeface="Poppins"/>
                <a:ea typeface="Poppins"/>
                <a:cs typeface="Poppins"/>
                <a:sym typeface="Poppins"/>
              </a:rPr>
              <a:t>External indices and strategies are </a:t>
            </a:r>
            <a:r>
              <a:rPr b="1" lang="en-GB" sz="1200">
                <a:solidFill>
                  <a:srgbClr val="FFFFFF"/>
                </a:solidFill>
                <a:latin typeface="Poppins"/>
                <a:ea typeface="Poppins"/>
                <a:cs typeface="Poppins"/>
                <a:sym typeface="Poppins"/>
              </a:rPr>
              <a:t>developed</a:t>
            </a:r>
            <a:r>
              <a:rPr b="1" lang="en-GB" sz="1200">
                <a:solidFill>
                  <a:srgbClr val="FFFFFF"/>
                </a:solidFill>
                <a:latin typeface="Poppins"/>
                <a:ea typeface="Poppins"/>
                <a:cs typeface="Poppins"/>
                <a:sym typeface="Poppins"/>
              </a:rPr>
              <a:t> by third-parties and distributed on the Trakx platform</a:t>
            </a:r>
            <a:endParaRPr b="1" i="0" sz="1200" u="none" cap="none" strike="noStrike">
              <a:solidFill>
                <a:srgbClr val="FFFFFF"/>
              </a:solidFill>
              <a:latin typeface="Poppins"/>
              <a:ea typeface="Poppins"/>
              <a:cs typeface="Poppins"/>
              <a:sym typeface="Poppins"/>
            </a:endParaRPr>
          </a:p>
          <a:p>
            <a:pPr indent="0" lvl="0" marL="0" marR="0" rtl="0" algn="ctr">
              <a:lnSpc>
                <a:spcPct val="120000"/>
              </a:lnSpc>
              <a:spcBef>
                <a:spcPts val="0"/>
              </a:spcBef>
              <a:spcAft>
                <a:spcPts val="0"/>
              </a:spcAft>
              <a:buClr>
                <a:srgbClr val="000000"/>
              </a:buClr>
              <a:buSzPts val="1200"/>
              <a:buFont typeface="Arial"/>
              <a:buNone/>
            </a:pPr>
            <a:r>
              <a:t/>
            </a:r>
            <a:endParaRPr b="1" i="0" sz="1200" u="none" cap="none" strike="noStrike">
              <a:solidFill>
                <a:srgbClr val="FFFFFF"/>
              </a:solidFill>
              <a:latin typeface="Poppins"/>
              <a:ea typeface="Poppins"/>
              <a:cs typeface="Poppins"/>
              <a:sym typeface="Poppins"/>
            </a:endParaRPr>
          </a:p>
        </p:txBody>
      </p:sp>
      <p:sp>
        <p:nvSpPr>
          <p:cNvPr id="380" name="Google Shape;380;g25d87b48b16_0_46"/>
          <p:cNvSpPr/>
          <p:nvPr/>
        </p:nvSpPr>
        <p:spPr>
          <a:xfrm>
            <a:off x="736800" y="6926800"/>
            <a:ext cx="3244500" cy="36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rPr b="1" i="0" lang="en-GB" sz="1600" u="none" cap="none" strike="noStrike">
                <a:solidFill>
                  <a:srgbClr val="E8FF8C"/>
                </a:solidFill>
                <a:latin typeface="Poppins"/>
                <a:ea typeface="Poppins"/>
                <a:cs typeface="Poppins"/>
                <a:sym typeface="Poppins"/>
              </a:rPr>
              <a:t>External CTIs</a:t>
            </a:r>
            <a:endParaRPr b="1" i="0" sz="1600" u="none" cap="none" strike="noStrike">
              <a:solidFill>
                <a:srgbClr val="E8FF8C"/>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EEEEEE"/>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5e0d0230ab_2_32"/>
          <p:cNvSpPr/>
          <p:nvPr/>
        </p:nvSpPr>
        <p:spPr>
          <a:xfrm>
            <a:off x="432019" y="4167678"/>
            <a:ext cx="6811800" cy="151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GB" sz="5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75"/>
                  </a:ext>
                </a:extLst>
              </a:rPr>
              <a:t>Trakx Token </a:t>
            </a:r>
            <a:endParaRPr b="1" i="0" sz="5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76"/>
                </a:ext>
              </a:extLst>
            </a:endParaRPr>
          </a:p>
          <a:p>
            <a:pPr indent="0" lvl="0" marL="0" marR="0" rtl="0" algn="l">
              <a:lnSpc>
                <a:spcPct val="100000"/>
              </a:lnSpc>
              <a:spcBef>
                <a:spcPts val="0"/>
              </a:spcBef>
              <a:spcAft>
                <a:spcPts val="0"/>
              </a:spcAft>
              <a:buClr>
                <a:srgbClr val="000000"/>
              </a:buClr>
              <a:buSzPts val="5000"/>
              <a:buFont typeface="Arial"/>
              <a:buNone/>
            </a:pPr>
            <a:r>
              <a:rPr b="1" i="0" lang="en-GB" sz="5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77"/>
                  </a:ext>
                </a:extLst>
              </a:rPr>
              <a:t>(TRKX)</a:t>
            </a:r>
            <a:endParaRPr b="1" i="0" sz="4200" u="none" cap="none" strike="noStrike">
              <a:solidFill>
                <a:srgbClr val="CCCCCC"/>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5e0d0230ab_2_96"/>
          <p:cNvSpPr/>
          <p:nvPr/>
        </p:nvSpPr>
        <p:spPr>
          <a:xfrm>
            <a:off x="432019" y="2304043"/>
            <a:ext cx="6723600" cy="5793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rPr b="1" i="0" lang="en-GB" sz="1400" u="none" cap="none" strike="noStrike">
                <a:solidFill>
                  <a:srgbClr val="EEEEEE"/>
                </a:solidFill>
                <a:latin typeface="Poppins"/>
                <a:ea typeface="Poppins"/>
                <a:cs typeface="Poppins"/>
                <a:sym typeface="Poppins"/>
              </a:rPr>
              <a:t>The Trakx token, TRKX, is a key tool to grow the Trakx </a:t>
            </a:r>
            <a:r>
              <a:rPr b="1"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78"/>
                  </a:ext>
                </a:extLst>
              </a:rPr>
              <a:t>retail </a:t>
            </a:r>
            <a:r>
              <a:rPr b="1" i="0" lang="en-GB" sz="1400" u="none" cap="none" strike="noStrike">
                <a:solidFill>
                  <a:srgbClr val="EEEEEE"/>
                </a:solidFill>
                <a:latin typeface="Poppins"/>
                <a:ea typeface="Poppins"/>
                <a:cs typeface="Poppins"/>
                <a:sym typeface="Poppins"/>
              </a:rPr>
              <a:t>ecosystem.</a:t>
            </a:r>
            <a:r>
              <a:rPr b="1" i="0" lang="en-GB" sz="1400" u="none" cap="none" strike="noStrike">
                <a:solidFill>
                  <a:srgbClr val="000000"/>
                </a:solidFill>
                <a:latin typeface="Arial"/>
                <a:ea typeface="Arial"/>
                <a:cs typeface="Arial"/>
                <a:sym typeface="Arial"/>
              </a:rPr>
              <a:t> </a:t>
            </a:r>
            <a:r>
              <a:rPr b="1" i="0" lang="en-GB" sz="1400" u="none" cap="none" strike="noStrike">
                <a:solidFill>
                  <a:srgbClr val="EEEEEE"/>
                </a:solidFill>
                <a:latin typeface="Poppins"/>
                <a:ea typeface="Poppins"/>
                <a:cs typeface="Poppins"/>
                <a:sym typeface="Poppins"/>
              </a:rPr>
              <a:t>It will provide its users with access to a wide range of advantages and benefits, including:</a:t>
            </a:r>
            <a:endParaRPr b="1" i="0" sz="1400" u="none" cap="none" strike="noStrike">
              <a:solidFill>
                <a:srgbClr val="EEEEEE"/>
              </a:solidFill>
              <a:latin typeface="Poppins"/>
              <a:ea typeface="Poppins"/>
              <a:cs typeface="Poppins"/>
              <a:sym typeface="Poppins"/>
            </a:endParaRPr>
          </a:p>
          <a:p>
            <a:pPr indent="-311150" lvl="0" marL="457200" marR="0" rtl="0" algn="l">
              <a:lnSpc>
                <a:spcPct val="120000"/>
              </a:lnSpc>
              <a:spcBef>
                <a:spcPts val="1000"/>
              </a:spcBef>
              <a:spcAft>
                <a:spcPts val="0"/>
              </a:spcAft>
              <a:buClr>
                <a:srgbClr val="E8FF8C"/>
              </a:buClr>
              <a:buSzPts val="1300"/>
              <a:buFont typeface="Roboto"/>
              <a:buChar char="●"/>
            </a:pPr>
            <a:r>
              <a:rPr b="1" i="0" lang="en-GB" sz="1200" u="none" cap="none" strike="noStrike">
                <a:solidFill>
                  <a:srgbClr val="EEEEEE"/>
                </a:solidFill>
                <a:latin typeface="Poppins"/>
                <a:ea typeface="Poppins"/>
                <a:cs typeface="Poppins"/>
                <a:sym typeface="Poppins"/>
              </a:rPr>
              <a:t>Discount programs</a:t>
            </a:r>
            <a:r>
              <a:rPr b="0" i="0" lang="en-GB" sz="1200" u="none" cap="none" strike="noStrike">
                <a:solidFill>
                  <a:srgbClr val="EEEEEE"/>
                </a:solidFill>
                <a:latin typeface="Poppins"/>
                <a:ea typeface="Poppins"/>
                <a:cs typeface="Poppins"/>
                <a:sym typeface="Poppins"/>
              </a:rPr>
              <a:t>: up to 50% discount on trading fees, depending upon the amount of TRKX tokens staked</a:t>
            </a:r>
            <a:endParaRPr b="0" i="0" sz="1200" u="none" cap="none" strike="noStrike">
              <a:solidFill>
                <a:srgbClr val="000000"/>
              </a:solidFill>
              <a:latin typeface="Arial"/>
              <a:ea typeface="Arial"/>
              <a:cs typeface="Arial"/>
              <a:sym typeface="Arial"/>
            </a:endParaRPr>
          </a:p>
          <a:p>
            <a:pPr indent="-311150" lvl="0" marL="457200" marR="0" rtl="0" algn="l">
              <a:lnSpc>
                <a:spcPct val="120000"/>
              </a:lnSpc>
              <a:spcBef>
                <a:spcPts val="1000"/>
              </a:spcBef>
              <a:spcAft>
                <a:spcPts val="0"/>
              </a:spcAft>
              <a:buClr>
                <a:srgbClr val="E8FF8C"/>
              </a:buClr>
              <a:buSzPts val="1300"/>
              <a:buFont typeface="Roboto"/>
              <a:buChar char="●"/>
            </a:pPr>
            <a:r>
              <a:rPr b="1" i="0" lang="en-GB" sz="1200" u="none" cap="none" strike="noStrike">
                <a:solidFill>
                  <a:srgbClr val="EEEEEE"/>
                </a:solidFill>
                <a:latin typeface="Poppins"/>
                <a:ea typeface="Poppins"/>
                <a:cs typeface="Poppins"/>
                <a:sym typeface="Poppins"/>
              </a:rPr>
              <a:t>Referral programs</a:t>
            </a:r>
            <a:r>
              <a:rPr b="0" i="0" lang="en-GB" sz="1200" u="none" cap="none" strike="noStrike">
                <a:solidFill>
                  <a:srgbClr val="EEEEEE"/>
                </a:solidFill>
                <a:latin typeface="Poppins"/>
                <a:ea typeface="Poppins"/>
                <a:cs typeface="Poppins"/>
                <a:sym typeface="Poppins"/>
              </a:rPr>
              <a:t>: from 20% to 35% fees redistributed for referrals, depending upon the amount of TRKX tokens </a:t>
            </a:r>
            <a:r>
              <a:rPr b="0" i="0" lang="en-GB" sz="12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79"/>
                  </a:ext>
                </a:extLst>
              </a:rPr>
              <a:t>staked</a:t>
            </a:r>
            <a:endParaRPr b="0" i="0" sz="1200" u="none" cap="none" strike="noStrike">
              <a:solidFill>
                <a:srgbClr val="000000"/>
              </a:solidFill>
              <a:latin typeface="Arial"/>
              <a:ea typeface="Arial"/>
              <a:cs typeface="Arial"/>
              <a:sym typeface="Arial"/>
            </a:endParaRPr>
          </a:p>
          <a:p>
            <a:pPr indent="-311150" lvl="0" marL="457200" marR="0" rtl="0" algn="l">
              <a:lnSpc>
                <a:spcPct val="120000"/>
              </a:lnSpc>
              <a:spcBef>
                <a:spcPts val="1000"/>
              </a:spcBef>
              <a:spcAft>
                <a:spcPts val="0"/>
              </a:spcAft>
              <a:buClr>
                <a:srgbClr val="E8FF8C"/>
              </a:buClr>
              <a:buSzPts val="1300"/>
              <a:buFont typeface="Roboto"/>
              <a:buChar char="●"/>
            </a:pPr>
            <a:r>
              <a:rPr b="1" i="0" lang="en-GB" sz="1200" u="none" cap="none" strike="noStrike">
                <a:solidFill>
                  <a:srgbClr val="EEEEEE"/>
                </a:solidFill>
                <a:latin typeface="Poppins"/>
                <a:ea typeface="Poppins"/>
                <a:cs typeface="Poppins"/>
                <a:sym typeface="Poppins"/>
              </a:rPr>
              <a:t>Grant programs</a:t>
            </a:r>
            <a:r>
              <a:rPr b="0" i="0" lang="en-GB" sz="1200" u="none" cap="none" strike="noStrike">
                <a:solidFill>
                  <a:srgbClr val="EEEEEE"/>
                </a:solidFill>
                <a:latin typeface="Poppins"/>
                <a:ea typeface="Poppins"/>
                <a:cs typeface="Poppins"/>
                <a:sym typeface="Poppins"/>
              </a:rPr>
              <a:t>: active community members will receive grants in TRKX tokens in exchange for specific actions &amp; services (e.g. deposits and/or CTI purchases, trading competition…)</a:t>
            </a:r>
            <a:endParaRPr b="0" i="0" sz="1200" u="none" cap="none" strike="noStrike">
              <a:solidFill>
                <a:srgbClr val="EEEEEE"/>
              </a:solidFill>
              <a:latin typeface="Poppins"/>
              <a:ea typeface="Poppins"/>
              <a:cs typeface="Poppins"/>
              <a:sym typeface="Poppins"/>
            </a:endParaRPr>
          </a:p>
          <a:p>
            <a:pPr indent="-304800" lvl="0" marL="457200" marR="0" rtl="0" algn="l">
              <a:lnSpc>
                <a:spcPct val="120000"/>
              </a:lnSpc>
              <a:spcBef>
                <a:spcPts val="1000"/>
              </a:spcBef>
              <a:spcAft>
                <a:spcPts val="0"/>
              </a:spcAft>
              <a:buClr>
                <a:srgbClr val="E8FF8C"/>
              </a:buClr>
              <a:buSzPts val="1200"/>
              <a:buFont typeface="Poppins"/>
              <a:buChar char="●"/>
            </a:pPr>
            <a:r>
              <a:rPr b="1" i="0" lang="en-GB" sz="1200" u="none" cap="none" strike="noStrike">
                <a:solidFill>
                  <a:srgbClr val="EEEEEE"/>
                </a:solidFill>
                <a:latin typeface="Poppins"/>
                <a:ea typeface="Poppins"/>
                <a:cs typeface="Poppins"/>
                <a:sym typeface="Poppins"/>
              </a:rPr>
              <a:t>Governance</a:t>
            </a:r>
            <a:r>
              <a:rPr b="0" i="0" lang="en-GB" sz="1200" u="none" cap="none" strike="noStrike">
                <a:solidFill>
                  <a:srgbClr val="EEEEEE"/>
                </a:solidFill>
                <a:latin typeface="Poppins"/>
                <a:ea typeface="Poppins"/>
                <a:cs typeface="Poppins"/>
                <a:sym typeface="Poppins"/>
              </a:rPr>
              <a:t>: our community will get the opportunity to play an important role in key decisions, such as grant programs</a:t>
            </a:r>
            <a:endParaRPr b="0" i="0" sz="1200" u="none" cap="none" strike="noStrike">
              <a:solidFill>
                <a:srgbClr val="EEEEEE"/>
              </a:solidFill>
              <a:latin typeface="Poppins"/>
              <a:ea typeface="Poppins"/>
              <a:cs typeface="Poppins"/>
              <a:sym typeface="Poppins"/>
            </a:endParaRPr>
          </a:p>
          <a:p>
            <a:pPr indent="-304800" lvl="0" marL="457200" marR="0" rtl="0" algn="l">
              <a:lnSpc>
                <a:spcPct val="120000"/>
              </a:lnSpc>
              <a:spcBef>
                <a:spcPts val="1000"/>
              </a:spcBef>
              <a:spcAft>
                <a:spcPts val="0"/>
              </a:spcAft>
              <a:buClr>
                <a:srgbClr val="E8FF8C"/>
              </a:buClr>
              <a:buSzPts val="1200"/>
              <a:buFont typeface="Poppins"/>
              <a:buChar char="●"/>
            </a:pPr>
            <a:r>
              <a:rPr b="1" i="0" lang="en-GB" sz="1200" u="none" cap="none" strike="noStrike">
                <a:solidFill>
                  <a:srgbClr val="EEEEEE"/>
                </a:solidFill>
                <a:latin typeface="Poppins"/>
                <a:ea typeface="Poppins"/>
                <a:cs typeface="Poppins"/>
                <a:sym typeface="Poppins"/>
              </a:rPr>
              <a:t>Buyback and burn programs: </a:t>
            </a:r>
            <a:r>
              <a:rPr b="0" i="0" lang="en-GB" sz="1200" u="none" cap="none" strike="noStrike">
                <a:solidFill>
                  <a:srgbClr val="EEEEEE"/>
                </a:solidFill>
                <a:latin typeface="Poppins"/>
                <a:ea typeface="Poppins"/>
                <a:cs typeface="Poppins"/>
                <a:sym typeface="Poppins"/>
              </a:rPr>
              <a:t>20% of the revenues derived from the retail trading business will be put in a vault and discretionarily used to buyback the TRKX tokens</a:t>
            </a:r>
            <a:endParaRPr b="0" i="0" sz="1200" u="none" cap="none" strike="noStrike">
              <a:solidFill>
                <a:srgbClr val="EEEEEE"/>
              </a:solidFill>
              <a:latin typeface="Poppins"/>
              <a:ea typeface="Poppins"/>
              <a:cs typeface="Poppins"/>
              <a:sym typeface="Poppins"/>
            </a:endParaRPr>
          </a:p>
          <a:p>
            <a:pPr indent="-311150" lvl="0" marL="457200" marR="0" rtl="0" algn="l">
              <a:lnSpc>
                <a:spcPct val="120000"/>
              </a:lnSpc>
              <a:spcBef>
                <a:spcPts val="1000"/>
              </a:spcBef>
              <a:spcAft>
                <a:spcPts val="0"/>
              </a:spcAft>
              <a:buClr>
                <a:srgbClr val="E8FF8C"/>
              </a:buClr>
              <a:buSzPts val="1300"/>
              <a:buFont typeface="Roboto"/>
              <a:buChar char="●"/>
            </a:pPr>
            <a:r>
              <a:rPr b="1" i="0" lang="en-GB" sz="12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80"/>
                  </a:ext>
                </a:extLst>
              </a:rPr>
              <a:t>Higher API trading rate</a:t>
            </a:r>
            <a:endParaRPr b="0" i="0" sz="1200" u="none" cap="none" strike="noStrike">
              <a:solidFill>
                <a:srgbClr val="EEEEEE"/>
              </a:solidFill>
              <a:latin typeface="Poppins"/>
              <a:ea typeface="Poppins"/>
              <a:cs typeface="Poppins"/>
              <a:sym typeface="Poppins"/>
            </a:endParaRPr>
          </a:p>
          <a:p>
            <a:pPr indent="-311150" lvl="0" marL="457200" marR="0" rtl="0" algn="l">
              <a:lnSpc>
                <a:spcPct val="120000"/>
              </a:lnSpc>
              <a:spcBef>
                <a:spcPts val="1000"/>
              </a:spcBef>
              <a:spcAft>
                <a:spcPts val="0"/>
              </a:spcAft>
              <a:buClr>
                <a:srgbClr val="E8FF8C"/>
              </a:buClr>
              <a:buSzPts val="1300"/>
              <a:buFont typeface="Roboto"/>
              <a:buChar char="●"/>
            </a:pPr>
            <a:r>
              <a:rPr b="1" i="0" lang="en-GB" sz="1200" u="none" cap="none" strike="noStrike">
                <a:solidFill>
                  <a:srgbClr val="EEEEEE"/>
                </a:solidFill>
                <a:latin typeface="Poppins"/>
                <a:ea typeface="Poppins"/>
                <a:cs typeface="Poppins"/>
                <a:sym typeface="Poppins"/>
              </a:rPr>
              <a:t>Other perks</a:t>
            </a:r>
            <a:r>
              <a:rPr b="0" i="0" lang="en-GB" sz="1200" u="none" cap="none" strike="noStrike">
                <a:solidFill>
                  <a:srgbClr val="EEEEEE"/>
                </a:solidFill>
                <a:latin typeface="Poppins"/>
                <a:ea typeface="Poppins"/>
                <a:cs typeface="Poppins"/>
                <a:sym typeface="Poppins"/>
              </a:rPr>
              <a:t>: priority access to new products (ie. alpha and bespoke products) &amp; dedicated services (white glove, managed accounts…)</a:t>
            </a:r>
            <a:endParaRPr b="0" i="0" sz="1200" u="none" cap="none" strike="noStrike">
              <a:solidFill>
                <a:srgbClr val="000000"/>
              </a:solidFill>
              <a:latin typeface="Arial"/>
              <a:ea typeface="Arial"/>
              <a:cs typeface="Arial"/>
              <a:sym typeface="Arial"/>
            </a:endParaRPr>
          </a:p>
          <a:p>
            <a:pPr indent="-228600" lvl="0" marL="457200" marR="0" rtl="0" algn="l">
              <a:lnSpc>
                <a:spcPct val="120000"/>
              </a:lnSpc>
              <a:spcBef>
                <a:spcPts val="1000"/>
              </a:spcBef>
              <a:spcAft>
                <a:spcPts val="0"/>
              </a:spcAft>
              <a:buClr>
                <a:srgbClr val="E8FF8C"/>
              </a:buClr>
              <a:buSzPts val="1500"/>
              <a:buFont typeface="Roboto"/>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sp>
        <p:nvSpPr>
          <p:cNvPr id="391" name="Google Shape;391;g25e0d0230ab_2_96"/>
          <p:cNvSpPr/>
          <p:nvPr/>
        </p:nvSpPr>
        <p:spPr>
          <a:xfrm>
            <a:off x="432019" y="1440027"/>
            <a:ext cx="6120300" cy="751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Trakx token utility</a:t>
            </a:r>
            <a:endParaRPr b="1" i="0" sz="3000" u="none" cap="none" strike="noStrike">
              <a:solidFill>
                <a:srgbClr val="EEEEEE"/>
              </a:solidFill>
              <a:latin typeface="Poppins"/>
              <a:ea typeface="Poppins"/>
              <a:cs typeface="Poppins"/>
              <a:sym typeface="Poppins"/>
            </a:endParaRPr>
          </a:p>
        </p:txBody>
      </p:sp>
      <p:pic>
        <p:nvPicPr>
          <p:cNvPr id="392" name="Google Shape;392;g25e0d0230ab_2_96"/>
          <p:cNvPicPr preferRelativeResize="0"/>
          <p:nvPr/>
        </p:nvPicPr>
        <p:blipFill rotWithShape="1">
          <a:blip r:embed="rId3">
            <a:alphaModFix/>
          </a:blip>
          <a:srcRect b="0" l="0" r="0" t="0"/>
          <a:stretch/>
        </p:blipFill>
        <p:spPr>
          <a:xfrm>
            <a:off x="1437737" y="7161484"/>
            <a:ext cx="4693263" cy="33778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p:nvPr/>
        </p:nvSpPr>
        <p:spPr>
          <a:xfrm>
            <a:off x="432000" y="1211400"/>
            <a:ext cx="5577600" cy="50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3"/>
                  </a:ext>
                </a:extLst>
              </a:rPr>
              <a:t>Table of Contents</a:t>
            </a:r>
            <a:endParaRPr b="1" i="0" sz="30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EEEEEE"/>
              </a:solidFill>
              <a:latin typeface="Poppins"/>
              <a:ea typeface="Poppins"/>
              <a:cs typeface="Poppins"/>
              <a:sym typeface="Poppins"/>
            </a:endParaRPr>
          </a:p>
        </p:txBody>
      </p:sp>
      <p:sp>
        <p:nvSpPr>
          <p:cNvPr id="102" name="Google Shape;102;p2"/>
          <p:cNvSpPr/>
          <p:nvPr/>
        </p:nvSpPr>
        <p:spPr>
          <a:xfrm>
            <a:off x="432000" y="1779000"/>
            <a:ext cx="6372600" cy="7768200"/>
          </a:xfrm>
          <a:prstGeom prst="rect">
            <a:avLst/>
          </a:prstGeom>
          <a:noFill/>
          <a:ln>
            <a:noFill/>
          </a:ln>
        </p:spPr>
        <p:txBody>
          <a:bodyPr anchorCtr="0" anchor="t" bIns="0" lIns="0" spcFirstLastPara="1" rIns="0" wrap="square" tIns="0">
            <a:noAutofit/>
          </a:bodyPr>
          <a:lstStyle/>
          <a:p>
            <a:pPr indent="0" lvl="0" marL="0" marR="0" rtl="0" algn="l">
              <a:lnSpc>
                <a:spcPct val="107916"/>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317500" lvl="0" marL="457200" marR="0" rtl="0" algn="l">
              <a:lnSpc>
                <a:spcPct val="107916"/>
              </a:lnSpc>
              <a:spcBef>
                <a:spcPts val="0"/>
              </a:spcBef>
              <a:spcAft>
                <a:spcPts val="0"/>
              </a:spcAft>
              <a:buClr>
                <a:srgbClr val="EEEEEE"/>
              </a:buClr>
              <a:buSzPts val="1400"/>
              <a:buFont typeface="Poppins"/>
              <a:buAutoNum type="arabicPeriod"/>
            </a:pPr>
            <a:r>
              <a:rPr b="1" i="0" lang="en-GB" sz="1400" u="none" cap="none" strike="noStrike">
                <a:solidFill>
                  <a:srgbClr val="EEEEEE"/>
                </a:solidFill>
                <a:latin typeface="Poppins"/>
                <a:ea typeface="Poppins"/>
                <a:cs typeface="Poppins"/>
                <a:sym typeface="Poppins"/>
              </a:rPr>
              <a:t>Evolution</a:t>
            </a:r>
            <a:r>
              <a:rPr b="1"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
                  </a:ext>
                </a:extLst>
              </a:rPr>
              <a:t> not revolution</a:t>
            </a:r>
            <a:endParaRPr b="1" i="0" sz="1400" u="none" cap="none" strike="noStrike">
              <a:solidFill>
                <a:srgbClr val="EEEEEE"/>
              </a:solidFill>
              <a:latin typeface="Poppins"/>
              <a:ea typeface="Poppins"/>
              <a:cs typeface="Poppins"/>
              <a:sym typeface="Poppins"/>
            </a:endParaRPr>
          </a:p>
          <a:p>
            <a:pPr indent="0" lvl="0" marL="1371600" marR="0" rtl="0" algn="l">
              <a:lnSpc>
                <a:spcPct val="107916"/>
              </a:lnSpc>
              <a:spcBef>
                <a:spcPts val="0"/>
              </a:spcBef>
              <a:spcAft>
                <a:spcPts val="0"/>
              </a:spcAft>
              <a:buClr>
                <a:srgbClr val="000000"/>
              </a:buClr>
              <a:buSzPts val="1400"/>
              <a:buFont typeface="Arial"/>
              <a:buNone/>
            </a:pPr>
            <a:r>
              <a:t/>
            </a:r>
            <a:endParaRPr b="1" i="0" sz="1400" u="none" cap="none" strike="noStrike">
              <a:solidFill>
                <a:srgbClr val="EEEEEE"/>
              </a:solidFill>
              <a:latin typeface="Poppins"/>
              <a:ea typeface="Poppins"/>
              <a:cs typeface="Poppins"/>
              <a:sym typeface="Poppins"/>
            </a:endParaRPr>
          </a:p>
          <a:p>
            <a:pPr indent="-317500" lvl="0" marL="457200" marR="0" rtl="0" algn="l">
              <a:lnSpc>
                <a:spcPct val="107916"/>
              </a:lnSpc>
              <a:spcBef>
                <a:spcPts val="0"/>
              </a:spcBef>
              <a:spcAft>
                <a:spcPts val="0"/>
              </a:spcAft>
              <a:buClr>
                <a:srgbClr val="EEEEEE"/>
              </a:buClr>
              <a:buSzPts val="1400"/>
              <a:buFont typeface="Poppins"/>
              <a:buAutoNum type="arabicPeriod" startAt="2"/>
            </a:pPr>
            <a:r>
              <a:rPr b="1"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5"/>
                  </a:ext>
                </a:extLst>
              </a:rPr>
              <a:t>Market </a:t>
            </a:r>
            <a:endParaRPr b="1" i="0" sz="1400" u="none" cap="none" strike="noStrike">
              <a:solidFill>
                <a:srgbClr val="EEEEEE"/>
              </a:solidFill>
              <a:latin typeface="Poppins"/>
              <a:ea typeface="Poppins"/>
              <a:cs typeface="Poppins"/>
              <a:sym typeface="Poppins"/>
            </a:endParaRPr>
          </a:p>
          <a:p>
            <a:pPr indent="-358899" lvl="1"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Market observation</a:t>
            </a:r>
            <a:endParaRPr b="0" i="0" sz="1400" u="none" cap="none" strike="noStrike">
              <a:solidFill>
                <a:srgbClr val="EEEEEE"/>
              </a:solidFill>
              <a:latin typeface="Poppins"/>
              <a:ea typeface="Poppins"/>
              <a:cs typeface="Poppins"/>
              <a:sym typeface="Poppins"/>
            </a:endParaRPr>
          </a:p>
          <a:p>
            <a:pPr indent="-358899" lvl="1"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Sizeable market in crypto</a:t>
            </a:r>
            <a:endParaRPr b="0" i="0" sz="1400" u="none" cap="none" strike="noStrike">
              <a:solidFill>
                <a:srgbClr val="EEEEEE"/>
              </a:solidFill>
              <a:latin typeface="Poppins"/>
              <a:ea typeface="Poppins"/>
              <a:cs typeface="Poppins"/>
              <a:sym typeface="Poppins"/>
            </a:endParaRPr>
          </a:p>
          <a:p>
            <a:pPr indent="-358899" lvl="1"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Digital assets perception</a:t>
            </a:r>
            <a:endParaRPr b="0" i="0" sz="1400" u="none" cap="none" strike="noStrike">
              <a:solidFill>
                <a:srgbClr val="EEEEEE"/>
              </a:solidFill>
              <a:latin typeface="Poppins"/>
              <a:ea typeface="Poppins"/>
              <a:cs typeface="Poppins"/>
              <a:sym typeface="Poppins"/>
            </a:endParaRPr>
          </a:p>
          <a:p>
            <a:pPr indent="-358899" lvl="1"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Digital assets adoption</a:t>
            </a:r>
            <a:endParaRPr b="0" i="0" sz="1400" u="none" cap="none" strike="noStrike">
              <a:solidFill>
                <a:srgbClr val="EEEEEE"/>
              </a:solidFill>
              <a:latin typeface="Poppins"/>
              <a:ea typeface="Poppins"/>
              <a:cs typeface="Poppins"/>
              <a:sym typeface="Poppins"/>
            </a:endParaRPr>
          </a:p>
          <a:p>
            <a:pPr indent="0" lvl="0" marL="1371600" marR="0" rtl="0" algn="l">
              <a:lnSpc>
                <a:spcPct val="107916"/>
              </a:lnSpc>
              <a:spcBef>
                <a:spcPts val="0"/>
              </a:spcBef>
              <a:spcAft>
                <a:spcPts val="0"/>
              </a:spcAft>
              <a:buClr>
                <a:srgbClr val="000000"/>
              </a:buClr>
              <a:buSzPts val="1400"/>
              <a:buFont typeface="Arial"/>
              <a:buNone/>
            </a:pPr>
            <a:r>
              <a:t/>
            </a:r>
            <a:endParaRPr b="1" i="0" sz="1400" u="none" cap="none" strike="noStrike">
              <a:solidFill>
                <a:srgbClr val="EEEEEE"/>
              </a:solidFill>
              <a:latin typeface="Poppins"/>
              <a:ea typeface="Poppins"/>
              <a:cs typeface="Poppins"/>
              <a:sym typeface="Poppins"/>
            </a:endParaRPr>
          </a:p>
          <a:p>
            <a:pPr indent="-317500" lvl="0" marL="457200" marR="0" rtl="0" algn="l">
              <a:lnSpc>
                <a:spcPct val="107916"/>
              </a:lnSpc>
              <a:spcBef>
                <a:spcPts val="0"/>
              </a:spcBef>
              <a:spcAft>
                <a:spcPts val="0"/>
              </a:spcAft>
              <a:buClr>
                <a:srgbClr val="EEEEEE"/>
              </a:buClr>
              <a:buSzPts val="1400"/>
              <a:buFont typeface="Poppins"/>
              <a:buAutoNum type="arabicPeriod" startAt="3"/>
            </a:pPr>
            <a:r>
              <a:rPr b="1" i="0" lang="en-GB" sz="1400" u="none" cap="none" strike="noStrike">
                <a:solidFill>
                  <a:srgbClr val="EEEEEE"/>
                </a:solidFill>
                <a:latin typeface="Poppins"/>
                <a:ea typeface="Poppins"/>
                <a:cs typeface="Poppins"/>
                <a:sym typeface="Poppins"/>
              </a:rPr>
              <a:t>Trakx platform</a:t>
            </a:r>
            <a:endParaRPr b="1" i="0" sz="1400" u="none" cap="none" strike="noStrike">
              <a:solidFill>
                <a:srgbClr val="EEEEEE"/>
              </a:solidFill>
              <a:latin typeface="Poppins"/>
              <a:ea typeface="Poppins"/>
              <a:cs typeface="Poppins"/>
              <a:sym typeface="Poppins"/>
            </a:endParaRPr>
          </a:p>
          <a:p>
            <a:pPr indent="-317500" lvl="1" marL="914400" marR="0" rtl="0" algn="l">
              <a:lnSpc>
                <a:spcPct val="107916"/>
              </a:lnSpc>
              <a:spcBef>
                <a:spcPts val="0"/>
              </a:spcBef>
              <a:spcAft>
                <a:spcPts val="0"/>
              </a:spcAft>
              <a:buClr>
                <a:srgbClr val="EEEEEE"/>
              </a:buClr>
              <a:buSzPts val="1400"/>
              <a:buFont typeface="Poppins"/>
              <a:buAutoNum type="alphaLcPeriod" startAt="2"/>
            </a:pPr>
            <a:r>
              <a:rPr b="0" i="0" lang="en-GB" sz="1400" u="none" cap="none" strike="noStrike">
                <a:solidFill>
                  <a:srgbClr val="EEEEEE"/>
                </a:solidFill>
                <a:latin typeface="Poppins"/>
                <a:ea typeface="Poppins"/>
                <a:cs typeface="Poppins"/>
                <a:sym typeface="Poppins"/>
              </a:rPr>
              <a:t>CTIs - making the difference</a:t>
            </a:r>
            <a:endParaRPr b="0" i="0" sz="1400" u="none" cap="none" strike="noStrike">
              <a:solidFill>
                <a:srgbClr val="EEEEEE"/>
              </a:solidFill>
              <a:latin typeface="Poppins"/>
              <a:ea typeface="Poppins"/>
              <a:cs typeface="Poppins"/>
              <a:sym typeface="Poppins"/>
            </a:endParaRPr>
          </a:p>
          <a:p>
            <a:pPr indent="-317500" lvl="1" marL="914400" marR="0" rtl="0" algn="l">
              <a:lnSpc>
                <a:spcPct val="107916"/>
              </a:lnSpc>
              <a:spcBef>
                <a:spcPts val="0"/>
              </a:spcBef>
              <a:spcAft>
                <a:spcPts val="0"/>
              </a:spcAft>
              <a:buClr>
                <a:srgbClr val="EEEEEE"/>
              </a:buClr>
              <a:buSzPts val="1400"/>
              <a:buFont typeface="Poppins"/>
              <a:buAutoNum type="alphaLcPeriod" startAt="2"/>
            </a:pPr>
            <a:r>
              <a:rPr b="0" i="0" lang="en-GB" sz="1400" u="none" cap="none" strike="noStrike">
                <a:solidFill>
                  <a:srgbClr val="EEEEEE"/>
                </a:solidFill>
                <a:latin typeface="Poppins"/>
                <a:ea typeface="Poppins"/>
                <a:cs typeface="Poppins"/>
                <a:sym typeface="Poppins"/>
              </a:rPr>
              <a:t>Trakx - built for demanding investors</a:t>
            </a:r>
            <a:endParaRPr b="0" i="0" sz="1400" u="none" cap="none" strike="noStrike">
              <a:solidFill>
                <a:srgbClr val="EEEEEE"/>
              </a:solidFill>
              <a:latin typeface="Poppins"/>
              <a:ea typeface="Poppins"/>
              <a:cs typeface="Poppins"/>
              <a:sym typeface="Poppins"/>
            </a:endParaRPr>
          </a:p>
          <a:p>
            <a:pPr indent="-317500" lvl="1" marL="914400" marR="0" rtl="0" algn="l">
              <a:lnSpc>
                <a:spcPct val="107916"/>
              </a:lnSpc>
              <a:spcBef>
                <a:spcPts val="0"/>
              </a:spcBef>
              <a:spcAft>
                <a:spcPts val="0"/>
              </a:spcAft>
              <a:buClr>
                <a:srgbClr val="EEEEEE"/>
              </a:buClr>
              <a:buSzPts val="1400"/>
              <a:buFont typeface="Poppins"/>
              <a:buAutoNum type="alphaLcPeriod" startAt="2"/>
            </a:pPr>
            <a:r>
              <a:rPr b="0" i="0" lang="en-GB" sz="1400" u="none" cap="none" strike="noStrike">
                <a:solidFill>
                  <a:srgbClr val="EEEEEE"/>
                </a:solidFill>
                <a:latin typeface="Poppins"/>
                <a:ea typeface="Poppins"/>
                <a:cs typeface="Poppins"/>
                <a:sym typeface="Poppins"/>
              </a:rPr>
              <a:t>Trakx covers the whole value chain</a:t>
            </a:r>
            <a:endParaRPr b="0" i="0" sz="1400" u="none" cap="none" strike="noStrike">
              <a:solidFill>
                <a:srgbClr val="EEEEEE"/>
              </a:solidFill>
              <a:latin typeface="Poppins"/>
              <a:ea typeface="Poppins"/>
              <a:cs typeface="Poppins"/>
              <a:sym typeface="Poppins"/>
            </a:endParaRPr>
          </a:p>
          <a:p>
            <a:pPr indent="-317500" lvl="1" marL="914400" marR="0" rtl="0" algn="l">
              <a:lnSpc>
                <a:spcPct val="107916"/>
              </a:lnSpc>
              <a:spcBef>
                <a:spcPts val="0"/>
              </a:spcBef>
              <a:spcAft>
                <a:spcPts val="0"/>
              </a:spcAft>
              <a:buClr>
                <a:srgbClr val="EEEEEE"/>
              </a:buClr>
              <a:buSzPts val="1400"/>
              <a:buFont typeface="Poppins"/>
              <a:buAutoNum type="alphaLcPeriod" startAt="2"/>
            </a:pPr>
            <a:r>
              <a:rPr b="0" i="0" lang="en-GB" sz="1400" u="none" cap="none" strike="noStrike">
                <a:solidFill>
                  <a:srgbClr val="EEEEEE"/>
                </a:solidFill>
                <a:latin typeface="Poppins"/>
                <a:ea typeface="Poppins"/>
                <a:cs typeface="Poppins"/>
                <a:sym typeface="Poppins"/>
              </a:rPr>
              <a:t>A tech first approach</a:t>
            </a:r>
            <a:endParaRPr b="0" i="0" sz="1400" u="none" cap="none" strike="noStrike">
              <a:solidFill>
                <a:srgbClr val="EEEEEE"/>
              </a:solidFill>
              <a:latin typeface="Poppins"/>
              <a:ea typeface="Poppins"/>
              <a:cs typeface="Poppins"/>
              <a:sym typeface="Poppins"/>
            </a:endParaRPr>
          </a:p>
          <a:p>
            <a:pPr indent="-317500" lvl="1" marL="914400" marR="0" rtl="0" algn="l">
              <a:lnSpc>
                <a:spcPct val="107916"/>
              </a:lnSpc>
              <a:spcBef>
                <a:spcPts val="0"/>
              </a:spcBef>
              <a:spcAft>
                <a:spcPts val="0"/>
              </a:spcAft>
              <a:buClr>
                <a:srgbClr val="EEEEEE"/>
              </a:buClr>
              <a:buSzPts val="1400"/>
              <a:buFont typeface="Poppins"/>
              <a:buAutoNum type="alphaLcPeriod" startAt="2"/>
            </a:pPr>
            <a:r>
              <a:rPr b="0" i="0" lang="en-GB" sz="1400" u="none" cap="none" strike="noStrike">
                <a:solidFill>
                  <a:srgbClr val="EEEEEE"/>
                </a:solidFill>
                <a:latin typeface="Poppins"/>
                <a:ea typeface="Poppins"/>
                <a:cs typeface="Poppins"/>
                <a:sym typeface="Poppins"/>
              </a:rPr>
              <a:t>Simplified flows</a:t>
            </a:r>
            <a:endParaRPr b="0" i="0" sz="1400" u="none" cap="none" strike="noStrike">
              <a:solidFill>
                <a:srgbClr val="EEEEEE"/>
              </a:solidFill>
              <a:latin typeface="Poppins"/>
              <a:ea typeface="Poppins"/>
              <a:cs typeface="Poppins"/>
              <a:sym typeface="Poppins"/>
            </a:endParaRPr>
          </a:p>
          <a:p>
            <a:pPr indent="-317500" lvl="1" marL="914400" marR="0" rtl="0" algn="l">
              <a:lnSpc>
                <a:spcPct val="107916"/>
              </a:lnSpc>
              <a:spcBef>
                <a:spcPts val="0"/>
              </a:spcBef>
              <a:spcAft>
                <a:spcPts val="0"/>
              </a:spcAft>
              <a:buClr>
                <a:srgbClr val="EEEEEE"/>
              </a:buClr>
              <a:buSzPts val="1400"/>
              <a:buFont typeface="Poppins"/>
              <a:buAutoNum type="alphaLcPeriod" startAt="2"/>
            </a:pPr>
            <a:r>
              <a:rPr b="0" i="0" lang="en-GB" sz="1400" u="none" cap="none" strike="noStrike">
                <a:solidFill>
                  <a:srgbClr val="EEEEEE"/>
                </a:solidFill>
                <a:latin typeface="Poppins"/>
                <a:ea typeface="Poppins"/>
                <a:cs typeface="Poppins"/>
                <a:sym typeface="Poppins"/>
              </a:rPr>
              <a:t>Trakx product range</a:t>
            </a:r>
            <a:endParaRPr b="0" i="0" sz="1400" u="none" cap="none" strike="noStrike">
              <a:solidFill>
                <a:srgbClr val="EEEEEE"/>
              </a:solidFill>
              <a:latin typeface="Poppins"/>
              <a:ea typeface="Poppins"/>
              <a:cs typeface="Poppins"/>
              <a:sym typeface="Poppins"/>
            </a:endParaRPr>
          </a:p>
          <a:p>
            <a:pPr indent="0" lvl="0" marL="914400" marR="0" rtl="0" algn="l">
              <a:lnSpc>
                <a:spcPct val="107916"/>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07916"/>
              </a:lnSpc>
              <a:spcBef>
                <a:spcPts val="0"/>
              </a:spcBef>
              <a:spcAft>
                <a:spcPts val="0"/>
              </a:spcAft>
              <a:buClr>
                <a:srgbClr val="000000"/>
              </a:buClr>
              <a:buSzPts val="1400"/>
              <a:buFont typeface="Arial"/>
              <a:buNone/>
            </a:pPr>
            <a:r>
              <a:rPr b="1" i="0" lang="en-GB" sz="1400" u="none" cap="none" strike="noStrike">
                <a:solidFill>
                  <a:srgbClr val="EEEEEE"/>
                </a:solidFill>
                <a:latin typeface="Poppins"/>
                <a:ea typeface="Poppins"/>
                <a:cs typeface="Poppins"/>
                <a:sym typeface="Poppins"/>
              </a:rPr>
              <a:t>  4.      TRKX  Token </a:t>
            </a:r>
            <a:endParaRPr b="1"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TRKX token utility </a:t>
            </a:r>
            <a:endParaRPr b="0"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Discount on fees</a:t>
            </a:r>
            <a:endParaRPr b="0"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Referral program</a:t>
            </a:r>
            <a:endParaRPr b="0"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Governance</a:t>
            </a:r>
            <a:endParaRPr b="0"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Buyback &amp; burn program</a:t>
            </a:r>
            <a:endParaRPr b="0"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Distribution</a:t>
            </a:r>
            <a:endParaRPr b="0"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Issuance schedule</a:t>
            </a:r>
            <a:endParaRPr b="0"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Use of proceeds</a:t>
            </a:r>
            <a:endParaRPr b="0"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Lifecycle</a:t>
            </a:r>
            <a:endParaRPr b="0" i="0" sz="1400" u="none" cap="none" strike="noStrike">
              <a:solidFill>
                <a:srgbClr val="EEEEEE"/>
              </a:solidFill>
              <a:latin typeface="Poppins"/>
              <a:ea typeface="Poppins"/>
              <a:cs typeface="Poppins"/>
              <a:sym typeface="Poppins"/>
            </a:endParaRPr>
          </a:p>
          <a:p>
            <a:pPr indent="0" lvl="0" marL="457200" marR="0" rtl="0" algn="l">
              <a:lnSpc>
                <a:spcPct val="107916"/>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07916"/>
              </a:lnSpc>
              <a:spcBef>
                <a:spcPts val="0"/>
              </a:spcBef>
              <a:spcAft>
                <a:spcPts val="0"/>
              </a:spcAft>
              <a:buClr>
                <a:srgbClr val="000000"/>
              </a:buClr>
              <a:buSzPts val="1400"/>
              <a:buFont typeface="Arial"/>
              <a:buNone/>
            </a:pPr>
            <a:r>
              <a:rPr b="1" i="0" lang="en-GB" sz="1400" u="none" cap="none" strike="noStrike">
                <a:solidFill>
                  <a:srgbClr val="EEEEEE"/>
                </a:solidFill>
                <a:latin typeface="Poppins"/>
                <a:ea typeface="Poppins"/>
                <a:cs typeface="Poppins"/>
                <a:sym typeface="Poppins"/>
              </a:rPr>
              <a:t>  5.       Meet Trakx</a:t>
            </a:r>
            <a:endParaRPr b="1"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Meet Trakx business experts</a:t>
            </a:r>
            <a:endParaRPr b="0"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Meet the senior tech team</a:t>
            </a:r>
            <a:endParaRPr b="0"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Meet Trakx advisors</a:t>
            </a:r>
            <a:endParaRPr b="0" i="0" sz="1400" u="none" cap="none" strike="noStrike">
              <a:solidFill>
                <a:srgbClr val="EEEEEE"/>
              </a:solidFill>
              <a:latin typeface="Poppins"/>
              <a:ea typeface="Poppins"/>
              <a:cs typeface="Poppins"/>
              <a:sym typeface="Poppins"/>
            </a:endParaRPr>
          </a:p>
          <a:p>
            <a:pPr indent="-358899" lvl="0" marL="899999" marR="0" rtl="0" algn="l">
              <a:lnSpc>
                <a:spcPct val="107916"/>
              </a:lnSpc>
              <a:spcBef>
                <a:spcPts val="0"/>
              </a:spcBef>
              <a:spcAft>
                <a:spcPts val="0"/>
              </a:spcAft>
              <a:buClr>
                <a:srgbClr val="EEEEEE"/>
              </a:buClr>
              <a:buSzPts val="1400"/>
              <a:buFont typeface="Poppins"/>
              <a:buAutoNum type="alphaLcPeriod"/>
            </a:pPr>
            <a:r>
              <a:rPr b="0" i="0" lang="en-GB" sz="1400" u="none" cap="none" strike="noStrike">
                <a:solidFill>
                  <a:srgbClr val="EEEEEE"/>
                </a:solidFill>
                <a:latin typeface="Poppins"/>
                <a:ea typeface="Poppins"/>
                <a:cs typeface="Poppins"/>
                <a:sym typeface="Poppins"/>
              </a:rPr>
              <a:t>Our ecosystem of partners</a:t>
            </a:r>
            <a:endParaRPr b="0" i="0" sz="1400" u="none" cap="none" strike="noStrike">
              <a:solidFill>
                <a:srgbClr val="EEEEEE"/>
              </a:solidFill>
              <a:latin typeface="Poppins"/>
              <a:ea typeface="Poppins"/>
              <a:cs typeface="Poppins"/>
              <a:sym typeface="Poppins"/>
            </a:endParaRPr>
          </a:p>
          <a:p>
            <a:pPr indent="0" lvl="0" marL="914400" marR="0" rtl="0" algn="l">
              <a:lnSpc>
                <a:spcPct val="107916"/>
              </a:lnSpc>
              <a:spcBef>
                <a:spcPts val="0"/>
              </a:spcBef>
              <a:spcAft>
                <a:spcPts val="0"/>
              </a:spcAft>
              <a:buClr>
                <a:srgbClr val="000000"/>
              </a:buClr>
              <a:buSzPts val="1400"/>
              <a:buFont typeface="Arial"/>
              <a:buNone/>
            </a:pPr>
            <a:r>
              <a:t/>
            </a:r>
            <a:endParaRPr b="0" i="1" sz="1400" u="none" cap="none" strike="noStrike">
              <a:solidFill>
                <a:srgbClr val="EEEEEE"/>
              </a:solidFill>
              <a:latin typeface="Poppins"/>
              <a:ea typeface="Poppins"/>
              <a:cs typeface="Poppins"/>
              <a:sym typeface="Poppins"/>
            </a:endParaRPr>
          </a:p>
          <a:p>
            <a:pPr indent="0" lvl="0" marL="0" marR="0" rtl="0" algn="l">
              <a:lnSpc>
                <a:spcPct val="107916"/>
              </a:lnSpc>
              <a:spcBef>
                <a:spcPts val="0"/>
              </a:spcBef>
              <a:spcAft>
                <a:spcPts val="0"/>
              </a:spcAft>
              <a:buClr>
                <a:srgbClr val="000000"/>
              </a:buClr>
              <a:buSzPts val="1400"/>
              <a:buFont typeface="Arial"/>
              <a:buNone/>
            </a:pPr>
            <a:r>
              <a:rPr b="1" i="0" lang="en-GB" sz="1400" u="none" cap="none" strike="noStrike">
                <a:solidFill>
                  <a:srgbClr val="EEEEEE"/>
                </a:solidFill>
                <a:latin typeface="Poppins"/>
                <a:ea typeface="Poppins"/>
                <a:cs typeface="Poppins"/>
                <a:sym typeface="Poppins"/>
              </a:rPr>
              <a:t>6.        Trakx Timeline </a:t>
            </a:r>
            <a:endParaRPr b="1" i="0" sz="1400" u="none" cap="none" strike="noStrike">
              <a:solidFill>
                <a:srgbClr val="EEEEEE"/>
              </a:solidFill>
              <a:latin typeface="Poppins"/>
              <a:ea typeface="Poppins"/>
              <a:cs typeface="Poppins"/>
              <a:sym typeface="Poppins"/>
            </a:endParaRPr>
          </a:p>
          <a:p>
            <a:pPr indent="0" lvl="0" marL="457200" marR="0" rtl="0" algn="l">
              <a:lnSpc>
                <a:spcPct val="107916"/>
              </a:lnSpc>
              <a:spcBef>
                <a:spcPts val="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07916"/>
              </a:lnSpc>
              <a:spcBef>
                <a:spcPts val="800"/>
              </a:spcBef>
              <a:spcAft>
                <a:spcPts val="0"/>
              </a:spcAft>
              <a:buClr>
                <a:srgbClr val="000000"/>
              </a:buClr>
              <a:buSzPts val="1400"/>
              <a:buFont typeface="Arial"/>
              <a:buNone/>
            </a:pPr>
            <a:r>
              <a:rPr b="1" i="0" lang="en-GB" sz="1400" u="none" cap="none" strike="noStrike">
                <a:solidFill>
                  <a:srgbClr val="EEEEEE"/>
                </a:solidFill>
                <a:latin typeface="Poppins"/>
                <a:ea typeface="Poppins"/>
                <a:cs typeface="Poppins"/>
                <a:sym typeface="Poppins"/>
              </a:rPr>
              <a:t>7.         Disclaimers</a:t>
            </a:r>
            <a:endParaRPr b="1" i="0" sz="1400" u="none" cap="none" strike="noStrike">
              <a:solidFill>
                <a:srgbClr val="EEEEEE"/>
              </a:solidFill>
              <a:latin typeface="Poppins"/>
              <a:ea typeface="Poppins"/>
              <a:cs typeface="Poppins"/>
              <a:sym typeface="Poppins"/>
            </a:endParaRPr>
          </a:p>
          <a:p>
            <a:pPr indent="0" lvl="0" marL="0" marR="0" rtl="0" algn="l">
              <a:lnSpc>
                <a:spcPct val="140000"/>
              </a:lnSpc>
              <a:spcBef>
                <a:spcPts val="8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g25d87b48b16_0_109"/>
          <p:cNvPicPr preferRelativeResize="0"/>
          <p:nvPr/>
        </p:nvPicPr>
        <p:blipFill rotWithShape="1">
          <a:blip r:embed="rId3">
            <a:alphaModFix/>
          </a:blip>
          <a:srcRect b="0" l="0" r="0" t="0"/>
          <a:stretch/>
        </p:blipFill>
        <p:spPr>
          <a:xfrm>
            <a:off x="298800" y="4193525"/>
            <a:ext cx="6983475" cy="3754151"/>
          </a:xfrm>
          <a:prstGeom prst="rect">
            <a:avLst/>
          </a:prstGeom>
          <a:noFill/>
          <a:ln>
            <a:noFill/>
          </a:ln>
        </p:spPr>
      </p:pic>
      <p:sp>
        <p:nvSpPr>
          <p:cNvPr id="398" name="Google Shape;398;g25d87b48b16_0_109"/>
          <p:cNvSpPr/>
          <p:nvPr/>
        </p:nvSpPr>
        <p:spPr>
          <a:xfrm>
            <a:off x="432000" y="1440000"/>
            <a:ext cx="6662700" cy="1207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81"/>
                  </a:ext>
                </a:extLst>
              </a:rPr>
              <a:t>Discount on fees</a:t>
            </a:r>
            <a:endParaRPr b="1" i="0" sz="3000" u="none" cap="none" strike="noStrike">
              <a:solidFill>
                <a:srgbClr val="EEEEEE"/>
              </a:solidFill>
              <a:latin typeface="Poppins"/>
              <a:ea typeface="Poppins"/>
              <a:cs typeface="Poppins"/>
              <a:sym typeface="Poppins"/>
            </a:endParaRPr>
          </a:p>
        </p:txBody>
      </p:sp>
      <p:sp>
        <p:nvSpPr>
          <p:cNvPr id="399" name="Google Shape;399;g25d87b48b16_0_109"/>
          <p:cNvSpPr/>
          <p:nvPr/>
        </p:nvSpPr>
        <p:spPr>
          <a:xfrm>
            <a:off x="298800" y="1745700"/>
            <a:ext cx="6795900" cy="277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Roboto"/>
              <a:buChar char="●"/>
            </a:pPr>
            <a:r>
              <a:rPr b="1" i="0" lang="en-GB" sz="1400" u="none" cap="none" strike="noStrike">
                <a:solidFill>
                  <a:srgbClr val="EEEEEE"/>
                </a:solidFill>
                <a:latin typeface="Poppins"/>
                <a:ea typeface="Poppins"/>
                <a:cs typeface="Poppins"/>
                <a:sym typeface="Poppins"/>
              </a:rPr>
              <a:t>The Trakx discount program</a:t>
            </a:r>
            <a:r>
              <a:rPr b="0" i="0" lang="en-GB" sz="1400" u="none" cap="none" strike="noStrike">
                <a:solidFill>
                  <a:srgbClr val="EEEEEE"/>
                </a:solidFill>
                <a:latin typeface="Poppins"/>
                <a:ea typeface="Poppins"/>
                <a:cs typeface="Poppins"/>
                <a:sym typeface="Poppins"/>
              </a:rPr>
              <a:t> is composed of an eight tier system based on the Trakx token holdings and gives </a:t>
            </a:r>
            <a:r>
              <a:rPr b="1" i="0" lang="en-GB" sz="1400" u="none" cap="none" strike="noStrike">
                <a:solidFill>
                  <a:srgbClr val="EEEEEE"/>
                </a:solidFill>
                <a:latin typeface="Poppins"/>
                <a:ea typeface="Poppins"/>
                <a:cs typeface="Poppins"/>
                <a:sym typeface="Poppins"/>
              </a:rPr>
              <a:t>up to 50% trading discount. </a:t>
            </a:r>
            <a:endParaRPr b="1" i="0" sz="1400" u="none" cap="none" strike="noStrike">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Roboto"/>
              <a:buChar char="●"/>
            </a:pPr>
            <a:r>
              <a:rPr b="0" i="0" lang="en-GB" sz="1400" u="none" cap="none" strike="noStrike">
                <a:solidFill>
                  <a:srgbClr val="EEEEEE"/>
                </a:solidFill>
                <a:latin typeface="Poppins"/>
                <a:ea typeface="Poppins"/>
                <a:cs typeface="Poppins"/>
                <a:sym typeface="Poppins"/>
              </a:rPr>
              <a:t>The fee schedule depends on</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82"/>
                  </a:ext>
                </a:extLst>
              </a:rPr>
              <a:t> the total</a:t>
            </a:r>
            <a:r>
              <a:rPr b="0" i="0" lang="en-GB" sz="1400" u="none" cap="none" strike="noStrike">
                <a:solidFill>
                  <a:srgbClr val="EEEEEE"/>
                </a:solidFill>
                <a:latin typeface="Poppins"/>
                <a:ea typeface="Poppins"/>
                <a:cs typeface="Poppins"/>
                <a:sym typeface="Poppins"/>
              </a:rPr>
              <a:t> of TRKX traded volume during the preceding 30-day period (in USD equivalent). Thus, the benefits start at the end of the 30-day holding period and recalibrate every 3</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83"/>
                  </a:ext>
                </a:extLst>
              </a:rPr>
              <a:t>0 day</a:t>
            </a:r>
            <a:r>
              <a:rPr b="0" i="0" lang="en-GB" sz="1400" u="none" cap="none" strike="noStrike">
                <a:solidFill>
                  <a:srgbClr val="EEEEEE"/>
                </a:solidFill>
                <a:latin typeface="Poppins"/>
                <a:ea typeface="Poppins"/>
                <a:cs typeface="Poppins"/>
                <a:sym typeface="Poppins"/>
              </a:rPr>
              <a:t>s.</a:t>
            </a:r>
            <a:endParaRPr b="0" i="0" sz="1400" u="none" cap="none" strike="noStrike">
              <a:solidFill>
                <a:srgbClr val="EEEEEE"/>
              </a:solidFill>
              <a:latin typeface="Poppins"/>
              <a:ea typeface="Poppins"/>
              <a:cs typeface="Poppins"/>
              <a:sym typeface="Poppins"/>
            </a:endParaRPr>
          </a:p>
          <a:p>
            <a:pPr indent="0" lvl="0" marL="45720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sp>
        <p:nvSpPr>
          <p:cNvPr id="400" name="Google Shape;400;g25d87b48b16_0_109"/>
          <p:cNvSpPr txBox="1"/>
          <p:nvPr/>
        </p:nvSpPr>
        <p:spPr>
          <a:xfrm>
            <a:off x="446250" y="7853700"/>
            <a:ext cx="6667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FFFFFF"/>
              </a:buClr>
              <a:buSzPts val="1400"/>
              <a:buFont typeface="Poppins"/>
              <a:buChar char="❖"/>
            </a:pPr>
            <a:r>
              <a:rPr b="0" i="0" lang="en-GB" sz="1400" u="none" cap="none" strike="noStrike">
                <a:solidFill>
                  <a:srgbClr val="FFFFFF"/>
                </a:solidFill>
                <a:latin typeface="Poppins"/>
                <a:ea typeface="Poppins"/>
                <a:cs typeface="Poppins"/>
                <a:sym typeface="Poppins"/>
              </a:rPr>
              <a:t>On the basis of 1 TRKX= 0.06 USD</a:t>
            </a:r>
            <a:endParaRPr b="0" i="0" sz="1400" u="none" cap="none" strike="noStrike">
              <a:solidFill>
                <a:srgbClr val="FFFFFF"/>
              </a:solidFill>
              <a:latin typeface="Poppins"/>
              <a:ea typeface="Poppins"/>
              <a:cs typeface="Poppins"/>
              <a:sym typeface="Poppins"/>
            </a:endParaRPr>
          </a:p>
        </p:txBody>
      </p:sp>
      <p:graphicFrame>
        <p:nvGraphicFramePr>
          <p:cNvPr id="401" name="Google Shape;401;g25d87b48b16_0_109"/>
          <p:cNvGraphicFramePr/>
          <p:nvPr/>
        </p:nvGraphicFramePr>
        <p:xfrm>
          <a:off x="660622" y="4580768"/>
          <a:ext cx="3000000" cy="3000000"/>
        </p:xfrm>
        <a:graphic>
          <a:graphicData uri="http://schemas.openxmlformats.org/drawingml/2006/table">
            <a:tbl>
              <a:tblPr>
                <a:noFill/>
                <a:tableStyleId>{6051DEBD-8FBD-4B4E-8B0C-FA3B4A29A0B3}</a:tableStyleId>
              </a:tblPr>
              <a:tblGrid>
                <a:gridCol w="1475400"/>
                <a:gridCol w="2353950"/>
                <a:gridCol w="2696975"/>
              </a:tblGrid>
              <a:tr h="506225">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Tier</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TRKX staked</a:t>
                      </a:r>
                      <a:endParaRPr b="1" sz="1100" u="none" cap="none" strike="noStrike">
                        <a:solidFill>
                          <a:schemeClr val="lt1"/>
                        </a:solidFill>
                        <a:latin typeface="Poppins"/>
                        <a:ea typeface="Poppins"/>
                        <a:cs typeface="Poppins"/>
                        <a:sym typeface="Poppins"/>
                      </a:endParaRPr>
                    </a:p>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 (USD equivalent)*</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Discount on Taker &amp; </a:t>
                      </a:r>
                      <a:endParaRPr b="1" sz="1100" u="none" cap="none" strike="noStrike">
                        <a:solidFill>
                          <a:schemeClr val="lt1"/>
                        </a:solidFill>
                        <a:latin typeface="Poppins"/>
                        <a:ea typeface="Poppins"/>
                        <a:cs typeface="Poppins"/>
                        <a:sym typeface="Poppins"/>
                      </a:endParaRPr>
                    </a:p>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Maker Fees</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Regular 1</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Regular 2</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5%</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Regular 3</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10%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Regular 4</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$10,000</a:t>
                      </a:r>
                      <a:endParaRPr sz="1400" u="none" cap="none" strike="noStrike">
                        <a:solidFill>
                          <a:schemeClr val="lt1"/>
                        </a:solidFill>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Vip 1</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$50,000</a:t>
                      </a:r>
                      <a:endParaRPr sz="1400" u="none" cap="none" strike="noStrike">
                        <a:solidFill>
                          <a:schemeClr val="lt1"/>
                        </a:solidFill>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25%</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VIP 2</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$200,000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30%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VIP 3</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40%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71675">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VIP 4</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$5,000,000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50%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18"/>
          <p:cNvPicPr preferRelativeResize="0"/>
          <p:nvPr/>
        </p:nvPicPr>
        <p:blipFill rotWithShape="1">
          <a:blip r:embed="rId3">
            <a:alphaModFix/>
          </a:blip>
          <a:srcRect b="0" l="0" r="0" t="0"/>
          <a:stretch/>
        </p:blipFill>
        <p:spPr>
          <a:xfrm>
            <a:off x="298800" y="4117325"/>
            <a:ext cx="6983475" cy="3540950"/>
          </a:xfrm>
          <a:prstGeom prst="rect">
            <a:avLst/>
          </a:prstGeom>
          <a:noFill/>
          <a:ln>
            <a:noFill/>
          </a:ln>
        </p:spPr>
      </p:pic>
      <p:sp>
        <p:nvSpPr>
          <p:cNvPr id="407" name="Google Shape;407;p18"/>
          <p:cNvSpPr/>
          <p:nvPr/>
        </p:nvSpPr>
        <p:spPr>
          <a:xfrm>
            <a:off x="432000" y="1440000"/>
            <a:ext cx="4734000" cy="70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84"/>
                  </a:ext>
                </a:extLst>
              </a:rPr>
              <a:t>Referral program</a:t>
            </a:r>
            <a:endParaRPr b="1" i="0" sz="3000" u="none" cap="none" strike="noStrike">
              <a:solidFill>
                <a:srgbClr val="EEEEEE"/>
              </a:solidFill>
              <a:latin typeface="Poppins"/>
              <a:ea typeface="Poppins"/>
              <a:cs typeface="Poppins"/>
              <a:sym typeface="Poppins"/>
            </a:endParaRPr>
          </a:p>
        </p:txBody>
      </p:sp>
      <p:sp>
        <p:nvSpPr>
          <p:cNvPr id="408" name="Google Shape;408;p18"/>
          <p:cNvSpPr/>
          <p:nvPr/>
        </p:nvSpPr>
        <p:spPr>
          <a:xfrm>
            <a:off x="396000" y="2126700"/>
            <a:ext cx="6628500" cy="1712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323850" lvl="0" marL="457200" marR="0" rtl="0" algn="l">
              <a:lnSpc>
                <a:spcPct val="115000"/>
              </a:lnSpc>
              <a:spcBef>
                <a:spcPts val="1200"/>
              </a:spcBef>
              <a:spcAft>
                <a:spcPts val="0"/>
              </a:spcAft>
              <a:buClr>
                <a:srgbClr val="E8FF8C"/>
              </a:buClr>
              <a:buSzPts val="1500"/>
              <a:buFont typeface="Roboto"/>
              <a:buChar char="●"/>
            </a:pPr>
            <a:r>
              <a:rPr b="1" i="0" lang="en-GB" sz="1400" u="none" cap="none" strike="noStrike">
                <a:solidFill>
                  <a:srgbClr val="EEEEEE"/>
                </a:solidFill>
                <a:latin typeface="Poppins"/>
                <a:ea typeface="Poppins"/>
                <a:cs typeface="Poppins"/>
                <a:sym typeface="Poppins"/>
              </a:rPr>
              <a:t>Up to 35% fee redistribution</a:t>
            </a:r>
            <a:endParaRPr b="1" i="0" sz="1400" u="none" cap="none" strike="noStrike">
              <a:solidFill>
                <a:srgbClr val="EEEEEE"/>
              </a:solidFill>
              <a:latin typeface="Poppins"/>
              <a:ea typeface="Poppins"/>
              <a:cs typeface="Poppins"/>
              <a:sym typeface="Poppins"/>
            </a:endParaRPr>
          </a:p>
          <a:p>
            <a:pPr indent="-323850" lvl="0" marL="457200" marR="0" rtl="0" algn="l">
              <a:lnSpc>
                <a:spcPct val="115000"/>
              </a:lnSpc>
              <a:spcBef>
                <a:spcPts val="1200"/>
              </a:spcBef>
              <a:spcAft>
                <a:spcPts val="0"/>
              </a:spcAft>
              <a:buClr>
                <a:srgbClr val="E8FF8C"/>
              </a:buClr>
              <a:buSzPts val="1500"/>
              <a:buFont typeface="Roboto"/>
              <a:buChar char="●"/>
            </a:pPr>
            <a:r>
              <a:rPr b="0" i="0" lang="en-GB" sz="1400" u="none" cap="none" strike="noStrike">
                <a:solidFill>
                  <a:srgbClr val="EEEEEE"/>
                </a:solidFill>
                <a:latin typeface="Poppins"/>
                <a:ea typeface="Poppins"/>
                <a:cs typeface="Poppins"/>
                <a:sym typeface="Poppins"/>
              </a:rPr>
              <a:t>If a new user registers using a referee's unique referral code, the referee will receive 20%–35% of their fees, and the referred user will receive a 5% refund. The referee will benefit from the fee redistribution for one month only.</a:t>
            </a:r>
            <a:endParaRPr b="0" i="0" sz="1400" u="none" cap="none" strike="noStrike">
              <a:solidFill>
                <a:srgbClr val="EEEEEE"/>
              </a:solidFill>
              <a:latin typeface="Poppins"/>
              <a:ea typeface="Poppins"/>
              <a:cs typeface="Poppins"/>
              <a:sym typeface="Poppins"/>
            </a:endParaRPr>
          </a:p>
          <a:p>
            <a:pPr indent="0" lvl="0" marL="457200" marR="0" rtl="0" algn="l">
              <a:lnSpc>
                <a:spcPct val="115000"/>
              </a:lnSpc>
              <a:spcBef>
                <a:spcPts val="1200"/>
              </a:spcBef>
              <a:spcAft>
                <a:spcPts val="120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graphicFrame>
        <p:nvGraphicFramePr>
          <p:cNvPr id="409" name="Google Shape;409;p18"/>
          <p:cNvGraphicFramePr/>
          <p:nvPr/>
        </p:nvGraphicFramePr>
        <p:xfrm>
          <a:off x="558615" y="4418953"/>
          <a:ext cx="3000000" cy="3000000"/>
        </p:xfrm>
        <a:graphic>
          <a:graphicData uri="http://schemas.openxmlformats.org/drawingml/2006/table">
            <a:tbl>
              <a:tblPr>
                <a:noFill/>
                <a:tableStyleId>{6051DEBD-8FBD-4B4E-8B0C-FA3B4A29A0B3}</a:tableStyleId>
              </a:tblPr>
              <a:tblGrid>
                <a:gridCol w="1734600"/>
                <a:gridCol w="2292100"/>
                <a:gridCol w="2416050"/>
              </a:tblGrid>
              <a:tr h="506225">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Level</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TRKX staked (USD equivalent)*</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none" cap="none" strike="noStrike">
                          <a:solidFill>
                            <a:schemeClr val="lt1"/>
                          </a:solidFill>
                          <a:latin typeface="Poppins"/>
                          <a:ea typeface="Poppins"/>
                          <a:cs typeface="Poppins"/>
                          <a:sym typeface="Poppins"/>
                        </a:rPr>
                        <a:t>Fee redistribution rates</a:t>
                      </a:r>
                      <a:endParaRPr b="1"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1</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2</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$250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22%</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3</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$500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24%</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4</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a:t>
                      </a:r>
                      <a:endParaRPr sz="1400" u="none" cap="none" strike="noStrike">
                        <a:solidFill>
                          <a:schemeClr val="lt1"/>
                        </a:solidFill>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26%</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5</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$10,000</a:t>
                      </a:r>
                      <a:endParaRPr sz="1400" u="none" cap="none" strike="noStrike">
                        <a:solidFill>
                          <a:schemeClr val="lt1"/>
                        </a:solidFill>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28%</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6</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$50,000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30%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7</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$250,000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32%</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r h="294650">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Level 8</a:t>
                      </a:r>
                      <a:endParaRPr sz="1100" u="none" cap="none" strike="noStrike">
                        <a:solidFill>
                          <a:schemeClr val="lt1"/>
                        </a:solidFill>
                        <a:latin typeface="Poppins"/>
                        <a:ea typeface="Poppins"/>
                        <a:cs typeface="Poppins"/>
                        <a:sym typeface="Poppins"/>
                      </a:endParaRPr>
                    </a:p>
                  </a:txBody>
                  <a:tcPr marT="63500" marB="63500" marR="63500" marL="63500">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&gt; $1,000,000</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GB" sz="1100" u="none" cap="none" strike="noStrike">
                          <a:solidFill>
                            <a:schemeClr val="lt1"/>
                          </a:solidFill>
                          <a:latin typeface="Poppins"/>
                          <a:ea typeface="Poppins"/>
                          <a:cs typeface="Poppins"/>
                          <a:sym typeface="Poppins"/>
                        </a:rPr>
                        <a:t>35%</a:t>
                      </a:r>
                      <a:endParaRPr sz="1100" u="none" cap="none" strike="noStrike">
                        <a:solidFill>
                          <a:schemeClr val="lt1"/>
                        </a:solidFill>
                        <a:latin typeface="Poppins"/>
                        <a:ea typeface="Poppins"/>
                        <a:cs typeface="Poppins"/>
                        <a:sym typeface="Poppins"/>
                      </a:endParaRPr>
                    </a:p>
                  </a:txBody>
                  <a:tcPr marT="63500" marB="63500" marR="63500" marL="63500" anchor="ctr">
                    <a:lnL cap="flat" cmpd="sng" w="12650">
                      <a:solidFill>
                        <a:srgbClr val="CCCCCC">
                          <a:alpha val="0"/>
                        </a:srgbClr>
                      </a:solidFill>
                      <a:prstDash val="solid"/>
                      <a:round/>
                      <a:headEnd len="sm" w="sm" type="none"/>
                      <a:tailEnd len="sm" w="sm" type="none"/>
                    </a:lnL>
                    <a:lnR cap="flat" cmpd="sng" w="12650">
                      <a:solidFill>
                        <a:srgbClr val="CCCCCC">
                          <a:alpha val="0"/>
                        </a:srgbClr>
                      </a:solidFill>
                      <a:prstDash val="solid"/>
                      <a:round/>
                      <a:headEnd len="sm" w="sm" type="none"/>
                      <a:tailEnd len="sm" w="sm" type="none"/>
                    </a:lnR>
                    <a:lnT cap="flat" cmpd="sng" w="12650">
                      <a:solidFill>
                        <a:srgbClr val="CCCCCC">
                          <a:alpha val="0"/>
                        </a:srgbClr>
                      </a:solidFill>
                      <a:prstDash val="solid"/>
                      <a:round/>
                      <a:headEnd len="sm" w="sm" type="none"/>
                      <a:tailEnd len="sm" w="sm" type="none"/>
                    </a:lnT>
                    <a:lnB cap="flat" cmpd="sng" w="12650">
                      <a:solidFill>
                        <a:srgbClr val="CCCCCC">
                          <a:alpha val="0"/>
                        </a:srgbClr>
                      </a:solidFill>
                      <a:prstDash val="solid"/>
                      <a:round/>
                      <a:headEnd len="sm" w="sm" type="none"/>
                      <a:tailEnd len="sm" w="sm" type="none"/>
                    </a:lnB>
                  </a:tcPr>
                </a:tc>
              </a:tr>
            </a:tbl>
          </a:graphicData>
        </a:graphic>
      </p:graphicFrame>
      <p:sp>
        <p:nvSpPr>
          <p:cNvPr id="410" name="Google Shape;410;p18"/>
          <p:cNvSpPr/>
          <p:nvPr/>
        </p:nvSpPr>
        <p:spPr>
          <a:xfrm>
            <a:off x="451219" y="7709548"/>
            <a:ext cx="6962700" cy="542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Clr>
                <a:srgbClr val="000000"/>
              </a:buClr>
              <a:buSzPts val="1600"/>
              <a:buFont typeface="Arial"/>
              <a:buNone/>
            </a:pPr>
            <a:r>
              <a:t/>
            </a:r>
            <a:endParaRPr b="0" i="0" sz="1600" u="none" cap="none" strike="noStrike">
              <a:solidFill>
                <a:srgbClr val="EEEEEE"/>
              </a:solidFill>
              <a:latin typeface="Poppins"/>
              <a:ea typeface="Poppins"/>
              <a:cs typeface="Poppins"/>
              <a:sym typeface="Poppins"/>
            </a:endParaRPr>
          </a:p>
        </p:txBody>
      </p:sp>
      <p:sp>
        <p:nvSpPr>
          <p:cNvPr id="411" name="Google Shape;411;p18"/>
          <p:cNvSpPr txBox="1"/>
          <p:nvPr/>
        </p:nvSpPr>
        <p:spPr>
          <a:xfrm>
            <a:off x="552474" y="7658285"/>
            <a:ext cx="6667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Poppins"/>
              <a:buChar char="❖"/>
            </a:pPr>
            <a:r>
              <a:rPr b="0" i="0" lang="en-GB" sz="1400" u="none" cap="none" strike="noStrike">
                <a:solidFill>
                  <a:schemeClr val="lt1"/>
                </a:solidFill>
                <a:latin typeface="Poppins"/>
                <a:ea typeface="Poppins"/>
                <a:cs typeface="Poppins"/>
                <a:sym typeface="Poppins"/>
              </a:rPr>
              <a:t>On the basis of 1 TRKX=0.06 USD</a:t>
            </a:r>
            <a:endParaRPr b="0" i="0" sz="1400" u="none" cap="none" strike="noStrike">
              <a:solidFill>
                <a:schemeClr val="lt1"/>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5e0d0230ab_2_167"/>
          <p:cNvSpPr/>
          <p:nvPr/>
        </p:nvSpPr>
        <p:spPr>
          <a:xfrm>
            <a:off x="432019" y="1440027"/>
            <a:ext cx="4734300" cy="49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Governance</a:t>
            </a:r>
            <a:endParaRPr b="1" i="0" sz="3000" u="none" cap="none" strike="noStrike">
              <a:solidFill>
                <a:srgbClr val="EEEEEE"/>
              </a:solidFill>
              <a:latin typeface="Poppins"/>
              <a:ea typeface="Poppins"/>
              <a:cs typeface="Poppins"/>
              <a:sym typeface="Poppins"/>
            </a:endParaRPr>
          </a:p>
        </p:txBody>
      </p:sp>
      <p:sp>
        <p:nvSpPr>
          <p:cNvPr id="417" name="Google Shape;417;g25e0d0230ab_2_167"/>
          <p:cNvSpPr/>
          <p:nvPr/>
        </p:nvSpPr>
        <p:spPr>
          <a:xfrm>
            <a:off x="360015" y="2160040"/>
            <a:ext cx="6327000" cy="279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Poppins"/>
              <a:buChar char="●"/>
            </a:pPr>
            <a:r>
              <a:rPr b="0" i="0" lang="en-GB" sz="1600" u="none" cap="none" strike="noStrike">
                <a:solidFill>
                  <a:srgbClr val="EEEEEE"/>
                </a:solidFill>
                <a:latin typeface="Poppins"/>
                <a:ea typeface="Poppins"/>
                <a:cs typeface="Poppins"/>
                <a:sym typeface="Poppins"/>
              </a:rPr>
              <a:t>Along with economic benefits, the TRKX token will play an important role in the Trakx ecosystem governance.</a:t>
            </a:r>
            <a:endParaRPr b="0" i="0" sz="1600" u="none" cap="none" strike="noStrike">
              <a:solidFill>
                <a:srgbClr val="000000"/>
              </a:solidFill>
              <a:latin typeface="Poppins"/>
              <a:ea typeface="Poppins"/>
              <a:cs typeface="Poppins"/>
              <a:sym typeface="Poppins"/>
            </a:endParaRPr>
          </a:p>
          <a:p>
            <a:pPr indent="-330200" lvl="0" marL="457200" marR="0" rtl="0" algn="l">
              <a:lnSpc>
                <a:spcPct val="120000"/>
              </a:lnSpc>
              <a:spcBef>
                <a:spcPts val="1000"/>
              </a:spcBef>
              <a:spcAft>
                <a:spcPts val="0"/>
              </a:spcAft>
              <a:buClr>
                <a:srgbClr val="E8FF8C"/>
              </a:buClr>
              <a:buSzPts val="1600"/>
              <a:buFont typeface="Poppins"/>
              <a:buChar char="●"/>
            </a:pPr>
            <a:r>
              <a:rPr b="0" i="0" lang="en-GB" sz="1600" u="none" cap="none" strike="noStrike">
                <a:solidFill>
                  <a:srgbClr val="EEEEEE"/>
                </a:solidFill>
                <a:latin typeface="Poppins"/>
                <a:ea typeface="Poppins"/>
                <a:cs typeface="Poppins"/>
                <a:sym typeface="Poppins"/>
              </a:rPr>
              <a:t>TRKX token holders will have the right to vote on key proposals, such as incentive programs, grant programs, allocation of TRKX tokens, allocation of fees generated by the platform.</a:t>
            </a:r>
            <a:endParaRPr b="0" i="0" sz="1600" u="none" cap="none" strike="noStrike">
              <a:solidFill>
                <a:srgbClr val="000000"/>
              </a:solidFill>
              <a:latin typeface="Poppins"/>
              <a:ea typeface="Poppins"/>
              <a:cs typeface="Poppins"/>
              <a:sym typeface="Poppins"/>
            </a:endParaRPr>
          </a:p>
          <a:p>
            <a:pPr indent="-330200" lvl="0" marL="457200" marR="0" rtl="0" algn="l">
              <a:lnSpc>
                <a:spcPct val="120000"/>
              </a:lnSpc>
              <a:spcBef>
                <a:spcPts val="1000"/>
              </a:spcBef>
              <a:spcAft>
                <a:spcPts val="0"/>
              </a:spcAft>
              <a:buClr>
                <a:srgbClr val="E8FF8C"/>
              </a:buClr>
              <a:buSzPts val="1600"/>
              <a:buFont typeface="Poppins"/>
              <a:buChar char="●"/>
            </a:pPr>
            <a:r>
              <a:rPr b="0" i="0" lang="en-GB" sz="1600" u="none" cap="none" strike="noStrike">
                <a:solidFill>
                  <a:srgbClr val="EEEEEE"/>
                </a:solidFill>
                <a:latin typeface="Poppins"/>
                <a:ea typeface="Poppins"/>
                <a:cs typeface="Poppins"/>
                <a:sym typeface="Poppins"/>
              </a:rPr>
              <a:t>Holders will be able to delegate their tokens to the most active community members.</a:t>
            </a:r>
            <a:endParaRPr b="0" i="0" sz="1600" u="none" cap="none" strike="noStrike">
              <a:solidFill>
                <a:srgbClr val="EEEEEE"/>
              </a:solidFill>
              <a:latin typeface="Poppins"/>
              <a:ea typeface="Poppins"/>
              <a:cs typeface="Poppins"/>
              <a:sym typeface="Poppins"/>
            </a:endParaRPr>
          </a:p>
        </p:txBody>
      </p:sp>
      <p:pic>
        <p:nvPicPr>
          <p:cNvPr id="418" name="Google Shape;418;g25e0d0230ab_2_167"/>
          <p:cNvPicPr preferRelativeResize="0"/>
          <p:nvPr/>
        </p:nvPicPr>
        <p:blipFill rotWithShape="1">
          <a:blip r:embed="rId3">
            <a:alphaModFix/>
          </a:blip>
          <a:srcRect b="0" l="0" r="0" t="0"/>
          <a:stretch/>
        </p:blipFill>
        <p:spPr>
          <a:xfrm>
            <a:off x="900039" y="6758426"/>
            <a:ext cx="6535270" cy="38005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5a9a79057c_0_342"/>
          <p:cNvSpPr/>
          <p:nvPr/>
        </p:nvSpPr>
        <p:spPr>
          <a:xfrm>
            <a:off x="432000" y="1440000"/>
            <a:ext cx="5722500" cy="62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85"/>
                  </a:ext>
                </a:extLst>
              </a:rPr>
              <a:t>Buyback</a:t>
            </a:r>
            <a:r>
              <a:rPr b="1" i="0" lang="en-GB" sz="3000" u="none" cap="none" strike="noStrike">
                <a:solidFill>
                  <a:srgbClr val="EEEEEE"/>
                </a:solidFill>
                <a:latin typeface="Poppins"/>
                <a:ea typeface="Poppins"/>
                <a:cs typeface="Poppins"/>
                <a:sym typeface="Poppins"/>
              </a:rPr>
              <a:t> &amp; burn program</a:t>
            </a:r>
            <a:endParaRPr b="1" i="0" sz="3000" u="none" cap="none" strike="noStrike">
              <a:solidFill>
                <a:srgbClr val="EEEEEE"/>
              </a:solidFill>
              <a:latin typeface="Poppins"/>
              <a:ea typeface="Poppins"/>
              <a:cs typeface="Poppins"/>
              <a:sym typeface="Poppins"/>
            </a:endParaRPr>
          </a:p>
        </p:txBody>
      </p:sp>
      <p:sp>
        <p:nvSpPr>
          <p:cNvPr id="424" name="Google Shape;424;g25a9a79057c_0_342"/>
          <p:cNvSpPr/>
          <p:nvPr/>
        </p:nvSpPr>
        <p:spPr>
          <a:xfrm>
            <a:off x="396000" y="2160000"/>
            <a:ext cx="6653100" cy="7572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1000"/>
              </a:spcBef>
              <a:spcAft>
                <a:spcPts val="0"/>
              </a:spcAft>
              <a:buClr>
                <a:srgbClr val="000000"/>
              </a:buClr>
              <a:buSzPts val="1400"/>
              <a:buFont typeface="Arial"/>
              <a:buNone/>
            </a:pPr>
            <a:r>
              <a:rPr b="1" i="0" lang="en-GB" sz="1600" u="none" cap="none" strike="noStrike">
                <a:solidFill>
                  <a:srgbClr val="EEEEEE"/>
                </a:solidFill>
                <a:latin typeface="Poppins"/>
                <a:ea typeface="Poppins"/>
                <a:cs typeface="Poppins"/>
                <a:sym typeface="Poppins"/>
              </a:rPr>
              <a:t>Through </a:t>
            </a:r>
            <a:r>
              <a:rPr b="1" i="0" lang="en-GB" sz="16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86"/>
                  </a:ext>
                </a:extLst>
              </a:rPr>
              <a:t>our</a:t>
            </a:r>
            <a:r>
              <a:rPr b="1" i="0" lang="en-GB" sz="1600" u="none" cap="none" strike="noStrike">
                <a:solidFill>
                  <a:srgbClr val="EEEEEE"/>
                </a:solidFill>
                <a:latin typeface="Poppins"/>
                <a:ea typeface="Poppins"/>
                <a:cs typeface="Poppins"/>
                <a:sym typeface="Poppins"/>
              </a:rPr>
              <a:t> buyback and burn</a:t>
            </a:r>
            <a:r>
              <a:rPr b="1" i="0" lang="en-GB" sz="1600" u="none" cap="none" strike="noStrike">
                <a:solidFill>
                  <a:srgbClr val="EEEEEE"/>
                </a:solidFill>
                <a:uFill>
                  <a:noFill/>
                </a:uFill>
                <a:latin typeface="Poppins"/>
                <a:ea typeface="Poppins"/>
                <a:cs typeface="Poppins"/>
                <a:sym typeface="Poppins"/>
                <a:hlinkClick r:id="rId3">
                  <a:extLst>
                    <a:ext uri="{A12FA001-AC4F-418D-AE19-62706E023703}">
                      <ahyp:hlinkClr val="tx"/>
                    </a:ext>
                  </a:extLst>
                </a:hlinkClick>
              </a:rPr>
              <a:t> </a:t>
            </a:r>
            <a:r>
              <a:rPr b="1" i="0" lang="en-GB" sz="1600" u="none" cap="none" strike="noStrike">
                <a:solidFill>
                  <a:srgbClr val="EEEEEE"/>
                </a:solidFill>
                <a:latin typeface="Poppins"/>
                <a:ea typeface="Poppins"/>
                <a:cs typeface="Poppins"/>
                <a:sym typeface="Poppins"/>
              </a:rPr>
              <a:t>program, Trakx is committed to supporting both the value of its token and the project’s long-term success.</a:t>
            </a:r>
            <a:endParaRPr b="1" i="0" sz="1600" u="none" cap="none" strike="noStrike">
              <a:solidFill>
                <a:srgbClr val="EEEEEE"/>
              </a:solidFill>
              <a:latin typeface="Poppins"/>
              <a:ea typeface="Poppins"/>
              <a:cs typeface="Poppins"/>
              <a:sym typeface="Poppins"/>
            </a:endParaRPr>
          </a:p>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Roboto"/>
              <a:buChar char="●"/>
            </a:pPr>
            <a:r>
              <a:rPr b="0" i="0" lang="en-GB" sz="1400" u="none" cap="none" strike="noStrike">
                <a:solidFill>
                  <a:srgbClr val="EEEEEE"/>
                </a:solidFill>
                <a:latin typeface="Poppins"/>
                <a:ea typeface="Poppins"/>
                <a:cs typeface="Poppins"/>
                <a:sym typeface="Poppins"/>
              </a:rPr>
              <a:t>20% of the revenue derived from the retail trading business will be transferred into a vault, comprising both stablecoins and TRKX tokens</a:t>
            </a:r>
            <a:endParaRPr b="0" i="0" sz="1400" u="none" cap="none" strike="noStrike">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Roboto"/>
              <a:buChar char="●"/>
            </a:pPr>
            <a:r>
              <a:rPr b="0" i="0" lang="en-GB" sz="1400" u="none" cap="none" strike="noStrike">
                <a:solidFill>
                  <a:srgbClr val="EEEEEE"/>
                </a:solidFill>
                <a:latin typeface="Poppins"/>
                <a:ea typeface="Poppins"/>
                <a:cs typeface="Poppins"/>
                <a:sym typeface="Poppins"/>
              </a:rPr>
              <a:t>This vault will be used to buyback or sell TRKX tokens on the markets when required. This model aims at ensuring that the TRKX public price is in line with the value perceived by long-term TRKX holders</a:t>
            </a:r>
            <a:endParaRPr b="0" i="0" sz="1400" u="none" cap="none" strike="noStrike">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Roboto"/>
              <a:buChar char="●"/>
            </a:pPr>
            <a:r>
              <a:rPr b="0" i="0" lang="en-GB" sz="1400" u="none" cap="none" strike="noStrike">
                <a:solidFill>
                  <a:srgbClr val="EEEEEE"/>
                </a:solidFill>
                <a:latin typeface="Poppins"/>
                <a:ea typeface="Poppins"/>
                <a:cs typeface="Poppins"/>
                <a:sym typeface="Poppins"/>
              </a:rPr>
              <a:t>Buyback programs will not occur on a recurring basis. Like for listed equities, </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87"/>
                  </a:ext>
                </a:extLst>
              </a:rPr>
              <a:t>internal research </a:t>
            </a:r>
            <a:r>
              <a:rPr b="0" i="0" lang="en-GB" sz="1400" u="none" cap="none" strike="noStrike">
                <a:solidFill>
                  <a:srgbClr val="EEEEEE"/>
                </a:solidFill>
                <a:latin typeface="Poppins"/>
                <a:ea typeface="Poppins"/>
                <a:cs typeface="Poppins"/>
                <a:sym typeface="Poppins"/>
              </a:rPr>
              <a:t>will  be required to assess the value for long-term holders and the timing of buyback programs</a:t>
            </a:r>
            <a:endParaRPr b="0" i="0" sz="1400" u="none" cap="none" strike="noStrike">
              <a:solidFill>
                <a:srgbClr val="EEEEEE"/>
              </a:solidFill>
              <a:latin typeface="Poppins"/>
              <a:ea typeface="Poppins"/>
              <a:cs typeface="Poppins"/>
              <a:sym typeface="Poppins"/>
            </a:endParaRPr>
          </a:p>
          <a:p>
            <a:pPr indent="0" lvl="0" marL="45720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25e0d0230ab_2_233"/>
          <p:cNvSpPr/>
          <p:nvPr/>
        </p:nvSpPr>
        <p:spPr>
          <a:xfrm>
            <a:off x="432019" y="1440027"/>
            <a:ext cx="5265000" cy="61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88"/>
                  </a:ext>
                </a:extLst>
              </a:rPr>
              <a:t>TRKX distribution</a:t>
            </a:r>
            <a:endParaRPr b="1" i="0" sz="3000" u="none" cap="none" strike="noStrike">
              <a:solidFill>
                <a:srgbClr val="EEEEEE"/>
              </a:solidFill>
              <a:latin typeface="Poppins"/>
              <a:ea typeface="Poppins"/>
              <a:cs typeface="Poppins"/>
              <a:sym typeface="Poppins"/>
            </a:endParaRPr>
          </a:p>
        </p:txBody>
      </p:sp>
      <p:sp>
        <p:nvSpPr>
          <p:cNvPr id="430" name="Google Shape;430;g25e0d0230ab_2_233"/>
          <p:cNvSpPr/>
          <p:nvPr/>
        </p:nvSpPr>
        <p:spPr>
          <a:xfrm>
            <a:off x="360015" y="2304043"/>
            <a:ext cx="6962700" cy="1712700"/>
          </a:xfrm>
          <a:prstGeom prst="rect">
            <a:avLst/>
          </a:prstGeom>
          <a:noFill/>
          <a:ln>
            <a:noFill/>
          </a:ln>
        </p:spPr>
        <p:txBody>
          <a:bodyPr anchorCtr="0" anchor="t" bIns="0" lIns="0" spcFirstLastPara="1" rIns="0" wrap="square" tIns="0">
            <a:noAutofit/>
          </a:bodyPr>
          <a:lstStyle/>
          <a:p>
            <a:pPr indent="-330200" lvl="0" marL="457200" marR="0" rtl="0" algn="l">
              <a:lnSpc>
                <a:spcPct val="120000"/>
              </a:lnSpc>
              <a:spcBef>
                <a:spcPts val="1000"/>
              </a:spcBef>
              <a:spcAft>
                <a:spcPts val="0"/>
              </a:spcAft>
              <a:buClr>
                <a:srgbClr val="E8FF8C"/>
              </a:buClr>
              <a:buSzPts val="1600"/>
              <a:buFont typeface="Roboto"/>
              <a:buChar char="●"/>
            </a:pPr>
            <a:r>
              <a:rPr b="0" i="0" lang="en-GB" sz="1600" u="none" cap="none" strike="noStrike">
                <a:solidFill>
                  <a:srgbClr val="EEEEEE"/>
                </a:solidFill>
                <a:latin typeface="Poppins"/>
                <a:ea typeface="Poppins"/>
                <a:cs typeface="Poppins"/>
                <a:sym typeface="Poppins"/>
              </a:rPr>
              <a:t>The TRKX token distribution </a:t>
            </a:r>
            <a:r>
              <a:rPr b="0" i="0" lang="en-GB" sz="16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89"/>
                  </a:ext>
                </a:extLst>
              </a:rPr>
              <a:t>follow</a:t>
            </a:r>
            <a:r>
              <a:rPr b="0" i="0" lang="en-GB" sz="1600" u="none" cap="none" strike="noStrike">
                <a:solidFill>
                  <a:srgbClr val="EEEEEE"/>
                </a:solidFill>
                <a:latin typeface="Poppins"/>
                <a:ea typeface="Poppins"/>
                <a:cs typeface="Poppins"/>
                <a:sym typeface="Poppins"/>
              </a:rPr>
              <a:t>s industry best practices </a:t>
            </a:r>
            <a:endParaRPr b="0" i="0" sz="1600" u="none" cap="none" strike="noStrike">
              <a:solidFill>
                <a:srgbClr val="EEEEEE"/>
              </a:solidFill>
              <a:latin typeface="Poppins"/>
              <a:ea typeface="Poppins"/>
              <a:cs typeface="Poppins"/>
              <a:sym typeface="Poppins"/>
            </a:endParaRPr>
          </a:p>
          <a:p>
            <a:pPr indent="-330200" lvl="0" marL="457200" marR="0" rtl="0" algn="l">
              <a:lnSpc>
                <a:spcPct val="120000"/>
              </a:lnSpc>
              <a:spcBef>
                <a:spcPts val="1000"/>
              </a:spcBef>
              <a:spcAft>
                <a:spcPts val="0"/>
              </a:spcAft>
              <a:buClr>
                <a:srgbClr val="E8FF8C"/>
              </a:buClr>
              <a:buSzPts val="1600"/>
              <a:buFont typeface="Roboto"/>
              <a:buChar char="●"/>
            </a:pPr>
            <a:r>
              <a:rPr b="0" i="0" lang="en-GB" sz="1600" u="none" cap="none" strike="noStrike">
                <a:solidFill>
                  <a:srgbClr val="EEEEEE"/>
                </a:solidFill>
                <a:latin typeface="Poppins"/>
                <a:ea typeface="Poppins"/>
                <a:cs typeface="Poppins"/>
                <a:sym typeface="Poppins"/>
              </a:rPr>
              <a:t>Our community will receive the largest share and will be incentivized and rewarded with targeted airdrops, discount &amp; referral programs</a:t>
            </a:r>
            <a:endParaRPr b="0" i="0" sz="1600" u="none" cap="none" strike="noStrike">
              <a:solidFill>
                <a:srgbClr val="EEEEEE"/>
              </a:solidFill>
              <a:latin typeface="Poppins"/>
              <a:ea typeface="Poppins"/>
              <a:cs typeface="Poppins"/>
              <a:sym typeface="Poppins"/>
            </a:endParaRPr>
          </a:p>
        </p:txBody>
      </p:sp>
      <p:pic>
        <p:nvPicPr>
          <p:cNvPr id="431" name="Google Shape;431;g25e0d0230ab_2_233"/>
          <p:cNvPicPr preferRelativeResize="0"/>
          <p:nvPr/>
        </p:nvPicPr>
        <p:blipFill rotWithShape="1">
          <a:blip r:embed="rId3">
            <a:alphaModFix/>
          </a:blip>
          <a:srcRect b="0" l="0" r="0" t="0"/>
          <a:stretch/>
        </p:blipFill>
        <p:spPr>
          <a:xfrm>
            <a:off x="588625" y="5425200"/>
            <a:ext cx="6504221" cy="51354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5e0d0230ab_2_342"/>
          <p:cNvSpPr/>
          <p:nvPr/>
        </p:nvSpPr>
        <p:spPr>
          <a:xfrm>
            <a:off x="432019" y="1440027"/>
            <a:ext cx="5750100" cy="559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90"/>
                  </a:ext>
                </a:extLst>
              </a:rPr>
              <a:t>TRKX issuance schedule</a:t>
            </a:r>
            <a:endParaRPr b="1" i="0" sz="3000" u="none" cap="none" strike="noStrike">
              <a:solidFill>
                <a:srgbClr val="EEEEEE"/>
              </a:solidFill>
              <a:latin typeface="Poppins"/>
              <a:ea typeface="Poppins"/>
              <a:cs typeface="Poppins"/>
              <a:sym typeface="Poppins"/>
            </a:endParaRPr>
          </a:p>
        </p:txBody>
      </p:sp>
      <p:sp>
        <p:nvSpPr>
          <p:cNvPr id="437" name="Google Shape;437;g25e0d0230ab_2_342"/>
          <p:cNvSpPr/>
          <p:nvPr/>
        </p:nvSpPr>
        <p:spPr>
          <a:xfrm>
            <a:off x="360015" y="2304043"/>
            <a:ext cx="6962700" cy="1693800"/>
          </a:xfrm>
          <a:prstGeom prst="rect">
            <a:avLst/>
          </a:prstGeom>
          <a:noFill/>
          <a:ln>
            <a:noFill/>
          </a:ln>
        </p:spPr>
        <p:txBody>
          <a:bodyPr anchorCtr="0" anchor="t" bIns="0" lIns="0" spcFirstLastPara="1" rIns="0" wrap="square" tIns="0">
            <a:noAutofit/>
          </a:bodyPr>
          <a:lstStyle/>
          <a:p>
            <a:pPr indent="-330200" lvl="0" marL="457200" marR="0" rtl="0" algn="l">
              <a:lnSpc>
                <a:spcPct val="120000"/>
              </a:lnSpc>
              <a:spcBef>
                <a:spcPts val="1000"/>
              </a:spcBef>
              <a:spcAft>
                <a:spcPts val="0"/>
              </a:spcAft>
              <a:buClr>
                <a:srgbClr val="E8FF8C"/>
              </a:buClr>
              <a:buSzPts val="1600"/>
              <a:buFont typeface="Roboto"/>
              <a:buChar char="●"/>
            </a:pPr>
            <a:r>
              <a:rPr b="0" i="0" lang="en-GB" sz="1600" u="none" cap="none" strike="noStrike">
                <a:solidFill>
                  <a:srgbClr val="EEEEEE"/>
                </a:solidFill>
                <a:latin typeface="Poppins"/>
                <a:ea typeface="Poppins"/>
                <a:cs typeface="Poppins"/>
                <a:sym typeface="Poppins"/>
              </a:rPr>
              <a:t>To align individual interests with the long term success of Trakx, our team members will undergo the longest vesting period of 36 months</a:t>
            </a:r>
            <a:endParaRPr b="0" i="0" sz="1600" u="none" cap="none" strike="noStrike">
              <a:solidFill>
                <a:srgbClr val="000000"/>
              </a:solidFill>
              <a:latin typeface="Arial"/>
              <a:ea typeface="Arial"/>
              <a:cs typeface="Arial"/>
              <a:sym typeface="Arial"/>
            </a:endParaRPr>
          </a:p>
          <a:p>
            <a:pPr indent="-330200" lvl="0" marL="457200" marR="0" rtl="0" algn="l">
              <a:lnSpc>
                <a:spcPct val="120000"/>
              </a:lnSpc>
              <a:spcBef>
                <a:spcPts val="1000"/>
              </a:spcBef>
              <a:spcAft>
                <a:spcPts val="0"/>
              </a:spcAft>
              <a:buClr>
                <a:srgbClr val="E8FF8C"/>
              </a:buClr>
              <a:buSzPts val="1600"/>
              <a:buFont typeface="Roboto"/>
              <a:buChar char="●"/>
            </a:pPr>
            <a:r>
              <a:rPr b="0" i="0" lang="en-GB" sz="1600" u="none" cap="none" strike="noStrike">
                <a:solidFill>
                  <a:srgbClr val="EEEEEE"/>
                </a:solidFill>
                <a:latin typeface="Poppins"/>
                <a:ea typeface="Poppins"/>
                <a:cs typeface="Poppins"/>
                <a:sym typeface="Poppins"/>
              </a:rPr>
              <a:t>Vesting from investors in the private sale </a:t>
            </a:r>
            <a:r>
              <a:rPr b="0" i="0" lang="en-GB" sz="16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91"/>
                  </a:ext>
                </a:extLst>
              </a:rPr>
              <a:t>will </a:t>
            </a:r>
            <a:r>
              <a:rPr b="0" i="0" lang="en-GB" sz="1600" u="none" cap="none" strike="noStrike">
                <a:solidFill>
                  <a:srgbClr val="EEEEEE"/>
                </a:solidFill>
                <a:latin typeface="Poppins"/>
                <a:ea typeface="Poppins"/>
                <a:cs typeface="Poppins"/>
                <a:sym typeface="Poppins"/>
              </a:rPr>
              <a:t>range from 6 to 18 months</a:t>
            </a:r>
            <a:endParaRPr b="0" i="0" sz="1600" u="none" cap="none" strike="noStrike">
              <a:solidFill>
                <a:srgbClr val="000000"/>
              </a:solidFill>
              <a:latin typeface="Arial"/>
              <a:ea typeface="Arial"/>
              <a:cs typeface="Arial"/>
              <a:sym typeface="Arial"/>
            </a:endParaRPr>
          </a:p>
          <a:p>
            <a:pPr indent="-330200" lvl="0" marL="457200" marR="0" rtl="0" algn="l">
              <a:lnSpc>
                <a:spcPct val="120000"/>
              </a:lnSpc>
              <a:spcBef>
                <a:spcPts val="1000"/>
              </a:spcBef>
              <a:spcAft>
                <a:spcPts val="0"/>
              </a:spcAft>
              <a:buClr>
                <a:srgbClr val="E8FF8C"/>
              </a:buClr>
              <a:buSzPts val="1600"/>
              <a:buFont typeface="Roboto"/>
              <a:buChar char="●"/>
            </a:pPr>
            <a:r>
              <a:rPr b="0" i="0" lang="en-GB" sz="16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92"/>
                  </a:ext>
                </a:extLst>
              </a:rPr>
              <a:t>Tokens will be gradually distributed to the community over 8 years, ensuring a smooth project decentralization</a:t>
            </a:r>
            <a:endParaRPr b="0" i="0" sz="1600" u="none" cap="none" strike="noStrike">
              <a:solidFill>
                <a:srgbClr val="EEEEEE"/>
              </a:solidFill>
              <a:latin typeface="Poppins"/>
              <a:ea typeface="Poppins"/>
              <a:cs typeface="Poppins"/>
              <a:sym typeface="Poppins"/>
            </a:endParaRPr>
          </a:p>
        </p:txBody>
      </p:sp>
      <p:pic>
        <p:nvPicPr>
          <p:cNvPr id="438" name="Google Shape;438;g25e0d0230ab_2_342"/>
          <p:cNvPicPr preferRelativeResize="0"/>
          <p:nvPr/>
        </p:nvPicPr>
        <p:blipFill rotWithShape="1">
          <a:blip r:embed="rId3">
            <a:alphaModFix/>
          </a:blip>
          <a:srcRect b="4702" l="0" r="0" t="4693"/>
          <a:stretch/>
        </p:blipFill>
        <p:spPr>
          <a:xfrm>
            <a:off x="288000" y="5369450"/>
            <a:ext cx="6962529" cy="43277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g25e0d0230ab_2_348"/>
          <p:cNvPicPr preferRelativeResize="0"/>
          <p:nvPr/>
        </p:nvPicPr>
        <p:blipFill rotWithShape="1">
          <a:blip r:embed="rId3">
            <a:alphaModFix/>
          </a:blip>
          <a:srcRect b="0" l="0" r="0" t="0"/>
          <a:stretch/>
        </p:blipFill>
        <p:spPr>
          <a:xfrm>
            <a:off x="3139400" y="6994148"/>
            <a:ext cx="4321194" cy="3573763"/>
          </a:xfrm>
          <a:prstGeom prst="rect">
            <a:avLst/>
          </a:prstGeom>
          <a:noFill/>
          <a:ln>
            <a:noFill/>
          </a:ln>
        </p:spPr>
      </p:pic>
      <p:sp>
        <p:nvSpPr>
          <p:cNvPr id="444" name="Google Shape;444;g25e0d0230ab_2_348"/>
          <p:cNvSpPr txBox="1"/>
          <p:nvPr/>
        </p:nvSpPr>
        <p:spPr>
          <a:xfrm>
            <a:off x="432000" y="1440000"/>
            <a:ext cx="5543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93"/>
                  </a:ext>
                </a:extLst>
              </a:rPr>
              <a:t>TRKX token sales </a:t>
            </a: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94"/>
                  </a:ext>
                </a:extLst>
              </a:rPr>
              <a:t>use of proceeds</a:t>
            </a:r>
            <a:endParaRPr b="1" i="0" sz="3000" u="none" cap="none" strike="noStrike">
              <a:solidFill>
                <a:srgbClr val="EEEEEE"/>
              </a:solidFill>
              <a:latin typeface="Poppins"/>
              <a:ea typeface="Poppins"/>
              <a:cs typeface="Poppins"/>
              <a:sym typeface="Poppins"/>
            </a:endParaRPr>
          </a:p>
        </p:txBody>
      </p:sp>
      <p:pic>
        <p:nvPicPr>
          <p:cNvPr id="445" name="Google Shape;445;g25e0d0230ab_2_348"/>
          <p:cNvPicPr preferRelativeResize="0"/>
          <p:nvPr/>
        </p:nvPicPr>
        <p:blipFill rotWithShape="1">
          <a:blip r:embed="rId4">
            <a:alphaModFix/>
          </a:blip>
          <a:srcRect b="0" l="0" r="0" t="0"/>
          <a:stretch/>
        </p:blipFill>
        <p:spPr>
          <a:xfrm>
            <a:off x="457200" y="3153300"/>
            <a:ext cx="6848481" cy="475513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5e0d0230ab_2_354"/>
          <p:cNvSpPr/>
          <p:nvPr/>
        </p:nvSpPr>
        <p:spPr>
          <a:xfrm>
            <a:off x="432019" y="1440027"/>
            <a:ext cx="5750100" cy="559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TRKX lifecycle</a:t>
            </a:r>
            <a:endParaRPr b="1" i="0" sz="3000" u="none" cap="none" strike="noStrike">
              <a:solidFill>
                <a:srgbClr val="EEEEEE"/>
              </a:solidFill>
              <a:latin typeface="Poppins"/>
              <a:ea typeface="Poppins"/>
              <a:cs typeface="Poppins"/>
              <a:sym typeface="Poppins"/>
            </a:endParaRPr>
          </a:p>
        </p:txBody>
      </p:sp>
      <p:sp>
        <p:nvSpPr>
          <p:cNvPr id="451" name="Google Shape;451;g25e0d0230ab_2_354"/>
          <p:cNvSpPr/>
          <p:nvPr/>
        </p:nvSpPr>
        <p:spPr>
          <a:xfrm>
            <a:off x="360015" y="2160040"/>
            <a:ext cx="6680100" cy="6298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1000"/>
              </a:spcBef>
              <a:spcAft>
                <a:spcPts val="0"/>
              </a:spcAft>
              <a:buClr>
                <a:srgbClr val="000000"/>
              </a:buClr>
              <a:buSzPts val="1400"/>
              <a:buFont typeface="Arial"/>
              <a:buNone/>
            </a:pPr>
            <a:r>
              <a:rPr b="1" i="0" lang="en-GB" sz="1600" u="none" cap="none" strike="noStrike">
                <a:solidFill>
                  <a:srgbClr val="EEEEEE"/>
                </a:solidFill>
                <a:latin typeface="Poppins"/>
                <a:ea typeface="Poppins"/>
                <a:cs typeface="Poppins"/>
                <a:sym typeface="Poppins"/>
              </a:rPr>
              <a:t>Trakx team is committed to offer a best-in-class token strategy through the TRKX lifecycle, in line with industry standards: </a:t>
            </a:r>
            <a:endParaRPr b="1" i="0" sz="1600" u="none" cap="none" strike="noStrike">
              <a:solidFill>
                <a:srgbClr val="000000"/>
              </a:solidFill>
              <a:latin typeface="Arial"/>
              <a:ea typeface="Arial"/>
              <a:cs typeface="Arial"/>
              <a:sym typeface="Arial"/>
            </a:endParaRPr>
          </a:p>
          <a:p>
            <a:pPr indent="-228600" lvl="0" marL="457200" marR="0" rtl="0" algn="l">
              <a:lnSpc>
                <a:spcPct val="120000"/>
              </a:lnSpc>
              <a:spcBef>
                <a:spcPts val="1000"/>
              </a:spcBef>
              <a:spcAft>
                <a:spcPts val="0"/>
              </a:spcAft>
              <a:buClr>
                <a:srgbClr val="E8FF8C"/>
              </a:buClr>
              <a:buSzPts val="1500"/>
              <a:buFont typeface="Roboto"/>
              <a:buNone/>
            </a:pPr>
            <a:r>
              <a:t/>
            </a:r>
            <a:endParaRPr b="0" i="0" sz="1400" u="none" cap="none" strike="noStrike">
              <a:solidFill>
                <a:srgbClr val="EEEEEE"/>
              </a:solidFill>
              <a:latin typeface="Poppins"/>
              <a:ea typeface="Poppins"/>
              <a:cs typeface="Poppins"/>
              <a:sym typeface="Poppins"/>
            </a:endParaRPr>
          </a:p>
          <a:p>
            <a:pPr indent="-323850" lvl="0" marL="457200" marR="0" rtl="0" algn="l">
              <a:lnSpc>
                <a:spcPct val="120000"/>
              </a:lnSpc>
              <a:spcBef>
                <a:spcPts val="1000"/>
              </a:spcBef>
              <a:spcAft>
                <a:spcPts val="0"/>
              </a:spcAft>
              <a:buClr>
                <a:srgbClr val="E8FF8C"/>
              </a:buClr>
              <a:buSzPts val="1500"/>
              <a:buFont typeface="Roboto"/>
              <a:buChar char="●"/>
            </a:pPr>
            <a:r>
              <a:rPr b="1" i="0" lang="en-GB" sz="1400" u="none" cap="none" strike="noStrike">
                <a:solidFill>
                  <a:srgbClr val="EEEEEE"/>
                </a:solidFill>
                <a:latin typeface="Poppins"/>
                <a:ea typeface="Poppins"/>
                <a:cs typeface="Poppins"/>
                <a:sym typeface="Poppins"/>
              </a:rPr>
              <a:t>Listing</a:t>
            </a:r>
            <a:r>
              <a:rPr b="0" i="0" lang="en-GB" sz="1400" u="none" cap="none" strike="noStrike">
                <a:solidFill>
                  <a:srgbClr val="EEEEEE"/>
                </a:solidFill>
                <a:latin typeface="Poppins"/>
                <a:ea typeface="Poppins"/>
                <a:cs typeface="Poppins"/>
                <a:sym typeface="Poppins"/>
              </a:rPr>
              <a:t>: making TRKX available on secondary markets (both centralized &amp; </a:t>
            </a:r>
            <a:r>
              <a:rPr b="0" i="0" lang="en-GB" sz="14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95"/>
                  </a:ext>
                </a:extLst>
              </a:rPr>
              <a:t>decentralized exchanges) </a:t>
            </a:r>
            <a:r>
              <a:rPr b="0" i="0" lang="en-GB" sz="1400" u="none" cap="none" strike="noStrike">
                <a:solidFill>
                  <a:srgbClr val="EEEEEE"/>
                </a:solidFill>
                <a:latin typeface="Poppins"/>
                <a:ea typeface="Poppins"/>
                <a:cs typeface="Poppins"/>
                <a:sym typeface="Poppins"/>
              </a:rPr>
              <a:t>– talks already engaged with reputable centralized exchanges</a:t>
            </a:r>
            <a:endParaRPr b="0" i="0" sz="14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E8FF8C"/>
              </a:buClr>
              <a:buSzPts val="1500"/>
              <a:buFont typeface="Roboto"/>
              <a:buChar char="●"/>
            </a:pPr>
            <a:r>
              <a:rPr b="1" i="0" lang="en-GB" sz="1400" u="none" cap="none" strike="noStrike">
                <a:solidFill>
                  <a:srgbClr val="EEEEEE"/>
                </a:solidFill>
                <a:latin typeface="Poppins"/>
                <a:ea typeface="Poppins"/>
                <a:cs typeface="Poppins"/>
                <a:sym typeface="Poppins"/>
              </a:rPr>
              <a:t>OTC desk</a:t>
            </a:r>
            <a:r>
              <a:rPr b="0" i="0" lang="en-GB" sz="1400" u="none" cap="none" strike="noStrike">
                <a:solidFill>
                  <a:srgbClr val="EEEEEE"/>
                </a:solidFill>
                <a:latin typeface="Poppins"/>
                <a:ea typeface="Poppins"/>
                <a:cs typeface="Poppins"/>
                <a:sym typeface="Poppins"/>
              </a:rPr>
              <a:t>: opening a dedicated desk for large over-the-counter trades</a:t>
            </a:r>
            <a:endParaRPr b="0" i="0" sz="14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E8FF8C"/>
              </a:buClr>
              <a:buSzPts val="1500"/>
              <a:buFont typeface="Roboto"/>
              <a:buChar char="●"/>
            </a:pPr>
            <a:r>
              <a:rPr b="1" i="0" lang="en-GB" sz="1400" u="none" cap="none" strike="noStrike">
                <a:solidFill>
                  <a:srgbClr val="EEEEEE"/>
                </a:solidFill>
                <a:latin typeface="Poppins"/>
                <a:ea typeface="Poppins"/>
                <a:cs typeface="Poppins"/>
                <a:sym typeface="Poppins"/>
              </a:rPr>
              <a:t>Market-making</a:t>
            </a:r>
            <a:r>
              <a:rPr b="0" i="0" lang="en-GB" sz="1400" u="none" cap="none" strike="noStrike">
                <a:solidFill>
                  <a:srgbClr val="EEEEEE"/>
                </a:solidFill>
                <a:latin typeface="Poppins"/>
                <a:ea typeface="Poppins"/>
                <a:cs typeface="Poppins"/>
                <a:sym typeface="Poppins"/>
              </a:rPr>
              <a:t>: ensuring the TRKX token is liquid and spreads are low on secondary markets – talks already engaged with external market-makers</a:t>
            </a:r>
            <a:endParaRPr b="0" i="0" sz="14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E8FF8C"/>
              </a:buClr>
              <a:buSzPts val="1500"/>
              <a:buFont typeface="Roboto"/>
              <a:buChar char="●"/>
            </a:pPr>
            <a:r>
              <a:rPr b="1" i="0" lang="en-GB" sz="1400" u="none" cap="none" strike="noStrike">
                <a:solidFill>
                  <a:srgbClr val="EEEEEE"/>
                </a:solidFill>
                <a:latin typeface="Poppins"/>
                <a:ea typeface="Poppins"/>
                <a:cs typeface="Poppins"/>
                <a:sym typeface="Poppins"/>
              </a:rPr>
              <a:t>Buyback &amp; burn Model</a:t>
            </a:r>
            <a:r>
              <a:rPr b="0" i="0" lang="en-GB" sz="1400" u="none" cap="none" strike="noStrike">
                <a:solidFill>
                  <a:srgbClr val="EEEEEE"/>
                </a:solidFill>
                <a:latin typeface="Poppins"/>
                <a:ea typeface="Poppins"/>
                <a:cs typeface="Poppins"/>
                <a:sym typeface="Poppins"/>
              </a:rPr>
              <a:t>: 20% of trading fees will be transferred into a vault comprising both of stablecoins and TRKX tokens. This vault will be used to buyback or sell TRKX tokens on the market when required. This model will aim at ensuring that the TRKX public price is in line with the value perceived by long-term TRKX holders</a:t>
            </a:r>
            <a:endParaRPr b="0" i="0" sz="1400" u="none" cap="none" strike="noStrike">
              <a:solidFill>
                <a:srgbClr val="000000"/>
              </a:solidFill>
              <a:latin typeface="Arial"/>
              <a:ea typeface="Arial"/>
              <a:cs typeface="Arial"/>
              <a:sym typeface="Arial"/>
            </a:endParaRPr>
          </a:p>
          <a:p>
            <a:pPr indent="-228600" lvl="0" marL="457200" marR="0" rtl="0" algn="l">
              <a:lnSpc>
                <a:spcPct val="120000"/>
              </a:lnSpc>
              <a:spcBef>
                <a:spcPts val="1000"/>
              </a:spcBef>
              <a:spcAft>
                <a:spcPts val="0"/>
              </a:spcAft>
              <a:buClr>
                <a:srgbClr val="E8FF8C"/>
              </a:buClr>
              <a:buSzPts val="1500"/>
              <a:buFont typeface="Roboto"/>
              <a:buNone/>
            </a:pPr>
            <a:r>
              <a:t/>
            </a:r>
            <a:endParaRPr b="0" i="0" sz="1400" u="none" cap="none" strike="noStrike">
              <a:solidFill>
                <a:srgbClr val="EEEEEE"/>
              </a:solidFill>
              <a:latin typeface="Poppins"/>
              <a:ea typeface="Poppins"/>
              <a:cs typeface="Poppins"/>
              <a:sym typeface="Poppins"/>
            </a:endParaRPr>
          </a:p>
          <a:p>
            <a:pPr indent="0" lvl="0" marL="0" marR="0" rtl="0" algn="l">
              <a:lnSpc>
                <a:spcPct val="120000"/>
              </a:lnSpc>
              <a:spcBef>
                <a:spcPts val="1000"/>
              </a:spcBef>
              <a:spcAft>
                <a:spcPts val="0"/>
              </a:spcAft>
              <a:buClr>
                <a:srgbClr val="000000"/>
              </a:buClr>
              <a:buSzPts val="1400"/>
              <a:buFont typeface="Arial"/>
              <a:buNone/>
            </a:pPr>
            <a:r>
              <a:t/>
            </a:r>
            <a:endParaRPr b="0" i="0" sz="1400" u="none" cap="none" strike="noStrike">
              <a:solidFill>
                <a:srgbClr val="EEEEEE"/>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3"/>
          <p:cNvSpPr/>
          <p:nvPr/>
        </p:nvSpPr>
        <p:spPr>
          <a:xfrm>
            <a:off x="432000" y="4680000"/>
            <a:ext cx="6251100" cy="162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GB" sz="4400" u="none" cap="none" strike="noStrike">
                <a:solidFill>
                  <a:srgbClr val="EEEEEE"/>
                </a:solidFill>
                <a:latin typeface="Poppins"/>
                <a:ea typeface="Poppins"/>
                <a:cs typeface="Poppins"/>
                <a:sym typeface="Poppins"/>
              </a:rPr>
              <a:t>Meet Trakx</a:t>
            </a:r>
            <a:endParaRPr b="1" i="0" sz="4400" u="none" cap="none" strike="noStrike">
              <a:solidFill>
                <a:srgbClr val="CCCCCC"/>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51f68fb316_1_73"/>
          <p:cNvSpPr/>
          <p:nvPr/>
        </p:nvSpPr>
        <p:spPr>
          <a:xfrm>
            <a:off x="432000" y="1440000"/>
            <a:ext cx="5863200" cy="591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96"/>
                  </a:ext>
                </a:extLst>
              </a:rPr>
              <a:t>Meet Trakx business experts</a:t>
            </a:r>
            <a:endParaRPr b="1" i="0" sz="3000" u="none" cap="none" strike="noStrike">
              <a:solidFill>
                <a:schemeClr val="dk1"/>
              </a:solidFill>
              <a:latin typeface="Poppins"/>
              <a:ea typeface="Poppins"/>
              <a:cs typeface="Poppins"/>
              <a:sym typeface="Poppins"/>
            </a:endParaRPr>
          </a:p>
        </p:txBody>
      </p:sp>
      <p:pic>
        <p:nvPicPr>
          <p:cNvPr descr="preencoded.png" id="462" name="Google Shape;462;g251f68fb316_1_73">
            <a:hlinkClick r:id="rId3"/>
          </p:cNvPr>
          <p:cNvPicPr preferRelativeResize="0"/>
          <p:nvPr/>
        </p:nvPicPr>
        <p:blipFill rotWithShape="1">
          <a:blip r:embed="rId4">
            <a:alphaModFix/>
          </a:blip>
          <a:srcRect b="0" l="0" r="0" t="0"/>
          <a:stretch/>
        </p:blipFill>
        <p:spPr>
          <a:xfrm>
            <a:off x="432000" y="2739073"/>
            <a:ext cx="1689291" cy="1655503"/>
          </a:xfrm>
          <a:prstGeom prst="rect">
            <a:avLst/>
          </a:prstGeom>
          <a:noFill/>
          <a:ln>
            <a:noFill/>
          </a:ln>
        </p:spPr>
      </p:pic>
      <p:pic>
        <p:nvPicPr>
          <p:cNvPr descr="preencoded.png" id="463" name="Google Shape;463;g251f68fb316_1_73">
            <a:hlinkClick r:id="rId5"/>
          </p:cNvPr>
          <p:cNvPicPr preferRelativeResize="0"/>
          <p:nvPr/>
        </p:nvPicPr>
        <p:blipFill rotWithShape="1">
          <a:blip r:embed="rId6">
            <a:alphaModFix/>
          </a:blip>
          <a:srcRect b="0" l="0" r="0" t="0"/>
          <a:stretch/>
        </p:blipFill>
        <p:spPr>
          <a:xfrm>
            <a:off x="2880000" y="2712275"/>
            <a:ext cx="1689291" cy="1655503"/>
          </a:xfrm>
          <a:prstGeom prst="rect">
            <a:avLst/>
          </a:prstGeom>
          <a:noFill/>
          <a:ln>
            <a:noFill/>
          </a:ln>
        </p:spPr>
      </p:pic>
      <p:pic>
        <p:nvPicPr>
          <p:cNvPr descr="preencoded.png" id="464" name="Google Shape;464;g251f68fb316_1_73">
            <a:hlinkClick r:id="rId7"/>
          </p:cNvPr>
          <p:cNvPicPr preferRelativeResize="0"/>
          <p:nvPr/>
        </p:nvPicPr>
        <p:blipFill rotWithShape="1">
          <a:blip r:embed="rId8">
            <a:alphaModFix/>
          </a:blip>
          <a:srcRect b="0" l="0" r="0" t="0"/>
          <a:stretch/>
        </p:blipFill>
        <p:spPr>
          <a:xfrm>
            <a:off x="5401059" y="2712275"/>
            <a:ext cx="1689291" cy="1655503"/>
          </a:xfrm>
          <a:prstGeom prst="rect">
            <a:avLst/>
          </a:prstGeom>
          <a:noFill/>
          <a:ln>
            <a:noFill/>
          </a:ln>
        </p:spPr>
      </p:pic>
      <p:sp>
        <p:nvSpPr>
          <p:cNvPr id="465" name="Google Shape;465;g251f68fb316_1_73"/>
          <p:cNvSpPr/>
          <p:nvPr/>
        </p:nvSpPr>
        <p:spPr>
          <a:xfrm>
            <a:off x="506667" y="4110775"/>
            <a:ext cx="1101600" cy="148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1" i="0" lang="en-GB" sz="1200" u="none" cap="none" strike="noStrike">
                <a:solidFill>
                  <a:srgbClr val="EEEEEE"/>
                </a:solidFill>
                <a:latin typeface="Poppins"/>
                <a:ea typeface="Poppins"/>
                <a:cs typeface="Poppins"/>
                <a:sym typeface="Poppins"/>
              </a:rPr>
              <a:t>Lionel Rebibo</a:t>
            </a:r>
            <a:endParaRPr b="1" i="0" sz="1200" u="none" cap="none" strike="noStrike">
              <a:solidFill>
                <a:srgbClr val="000000"/>
              </a:solidFill>
              <a:latin typeface="Calibri"/>
              <a:ea typeface="Calibri"/>
              <a:cs typeface="Calibri"/>
              <a:sym typeface="Calibri"/>
            </a:endParaRPr>
          </a:p>
        </p:txBody>
      </p:sp>
      <p:sp>
        <p:nvSpPr>
          <p:cNvPr id="466" name="Google Shape;466;g251f68fb316_1_73"/>
          <p:cNvSpPr/>
          <p:nvPr/>
        </p:nvSpPr>
        <p:spPr>
          <a:xfrm>
            <a:off x="506670" y="4327050"/>
            <a:ext cx="1550700" cy="270300"/>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rgbClr val="000000"/>
              </a:buClr>
              <a:buSzPts val="1000"/>
              <a:buFont typeface="Arial"/>
              <a:buNone/>
            </a:pPr>
            <a:r>
              <a:rPr b="0" i="0" lang="en-GB" sz="1000" u="none" cap="none" strike="noStrike">
                <a:solidFill>
                  <a:srgbClr val="E8FF8C"/>
                </a:solidFill>
                <a:latin typeface="Poppins"/>
                <a:ea typeface="Poppins"/>
                <a:cs typeface="Poppins"/>
                <a:sym typeface="Poppins"/>
              </a:rPr>
              <a:t>CEO - CO Founder</a:t>
            </a:r>
            <a:endParaRPr b="0" i="0" sz="1000" u="none" cap="none" strike="noStrike">
              <a:solidFill>
                <a:srgbClr val="000000"/>
              </a:solidFill>
              <a:latin typeface="Calibri"/>
              <a:ea typeface="Calibri"/>
              <a:cs typeface="Calibri"/>
              <a:sym typeface="Calibri"/>
            </a:endParaRPr>
          </a:p>
        </p:txBody>
      </p:sp>
      <p:sp>
        <p:nvSpPr>
          <p:cNvPr id="467" name="Google Shape;467;g251f68fb316_1_73"/>
          <p:cNvSpPr/>
          <p:nvPr/>
        </p:nvSpPr>
        <p:spPr>
          <a:xfrm>
            <a:off x="2954685" y="4083977"/>
            <a:ext cx="1351500" cy="180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1" i="0" lang="en-GB" sz="1200" u="none" cap="none" strike="noStrike">
                <a:solidFill>
                  <a:srgbClr val="EEEEEE"/>
                </a:solidFill>
                <a:latin typeface="Poppins"/>
                <a:ea typeface="Poppins"/>
                <a:cs typeface="Poppins"/>
                <a:sym typeface="Poppins"/>
              </a:rPr>
              <a:t>Laurent Barocas</a:t>
            </a:r>
            <a:endParaRPr b="1" i="0" sz="1200" u="none" cap="none" strike="noStrike">
              <a:solidFill>
                <a:srgbClr val="000000"/>
              </a:solidFill>
              <a:latin typeface="Calibri"/>
              <a:ea typeface="Calibri"/>
              <a:cs typeface="Calibri"/>
              <a:sym typeface="Calibri"/>
            </a:endParaRPr>
          </a:p>
        </p:txBody>
      </p:sp>
      <p:sp>
        <p:nvSpPr>
          <p:cNvPr id="468" name="Google Shape;468;g251f68fb316_1_73"/>
          <p:cNvSpPr/>
          <p:nvPr/>
        </p:nvSpPr>
        <p:spPr>
          <a:xfrm>
            <a:off x="2954675" y="4300200"/>
            <a:ext cx="1918500" cy="28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E8FF8C"/>
                </a:solidFill>
                <a:latin typeface="Poppins"/>
                <a:ea typeface="Poppins"/>
                <a:cs typeface="Poppins"/>
                <a:sym typeface="Poppins"/>
              </a:rPr>
              <a:t>Co-founder and Chief </a:t>
            </a:r>
            <a:endParaRPr b="0" i="0" sz="1000" u="none" cap="none" strike="noStrike">
              <a:solidFill>
                <a:srgbClr val="E8FF8C"/>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E8FF8C"/>
                </a:solidFill>
                <a:latin typeface="Poppins"/>
                <a:ea typeface="Poppins"/>
                <a:cs typeface="Poppins"/>
                <a:sym typeface="Poppins"/>
              </a:rPr>
              <a:t>Client Officer</a:t>
            </a:r>
            <a:endParaRPr b="0" i="0" sz="1000" u="none" cap="none" strike="noStrike">
              <a:solidFill>
                <a:srgbClr val="000000"/>
              </a:solidFill>
              <a:latin typeface="Calibri"/>
              <a:ea typeface="Calibri"/>
              <a:cs typeface="Calibri"/>
              <a:sym typeface="Calibri"/>
            </a:endParaRPr>
          </a:p>
        </p:txBody>
      </p:sp>
      <p:sp>
        <p:nvSpPr>
          <p:cNvPr id="469" name="Google Shape;469;g251f68fb316_1_73"/>
          <p:cNvSpPr/>
          <p:nvPr/>
        </p:nvSpPr>
        <p:spPr>
          <a:xfrm>
            <a:off x="5475726" y="4083977"/>
            <a:ext cx="1479900" cy="148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1" i="0" lang="en-GB" sz="1200" u="none" cap="none" strike="noStrike">
                <a:solidFill>
                  <a:srgbClr val="EEEEEE"/>
                </a:solidFill>
                <a:latin typeface="Poppins"/>
                <a:ea typeface="Poppins"/>
                <a:cs typeface="Poppins"/>
                <a:sym typeface="Poppins"/>
              </a:rPr>
              <a:t>Alexander Jansen</a:t>
            </a:r>
            <a:endParaRPr b="1" i="0" sz="1200" u="none" cap="none" strike="noStrike">
              <a:solidFill>
                <a:srgbClr val="000000"/>
              </a:solidFill>
              <a:latin typeface="Calibri"/>
              <a:ea typeface="Calibri"/>
              <a:cs typeface="Calibri"/>
              <a:sym typeface="Calibri"/>
            </a:endParaRPr>
          </a:p>
        </p:txBody>
      </p:sp>
      <p:sp>
        <p:nvSpPr>
          <p:cNvPr id="470" name="Google Shape;470;g251f68fb316_1_73"/>
          <p:cNvSpPr/>
          <p:nvPr/>
        </p:nvSpPr>
        <p:spPr>
          <a:xfrm>
            <a:off x="5475725" y="4300200"/>
            <a:ext cx="1550700" cy="180300"/>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rgbClr val="000000"/>
              </a:buClr>
              <a:buSzPts val="1000"/>
              <a:buFont typeface="Arial"/>
              <a:buNone/>
            </a:pPr>
            <a:r>
              <a:rPr b="0" i="0" lang="en-GB" sz="1000" u="none" cap="none" strike="noStrike">
                <a:solidFill>
                  <a:srgbClr val="E8FF8C"/>
                </a:solidFill>
                <a:latin typeface="Poppins"/>
                <a:ea typeface="Poppins"/>
                <a:cs typeface="Poppins"/>
                <a:sym typeface="Poppins"/>
              </a:rPr>
              <a:t>Global Head of Sales</a:t>
            </a:r>
            <a:endParaRPr b="0" i="0" sz="1000" u="none" cap="none" strike="noStrike">
              <a:solidFill>
                <a:srgbClr val="000000"/>
              </a:solidFill>
              <a:latin typeface="Calibri"/>
              <a:ea typeface="Calibri"/>
              <a:cs typeface="Calibri"/>
              <a:sym typeface="Calibri"/>
            </a:endParaRPr>
          </a:p>
        </p:txBody>
      </p:sp>
      <p:grpSp>
        <p:nvGrpSpPr>
          <p:cNvPr id="471" name="Google Shape;471;g251f68fb316_1_73"/>
          <p:cNvGrpSpPr/>
          <p:nvPr/>
        </p:nvGrpSpPr>
        <p:grpSpPr>
          <a:xfrm>
            <a:off x="432000" y="5219529"/>
            <a:ext cx="1698061" cy="1858712"/>
            <a:chOff x="785312" y="3177375"/>
            <a:chExt cx="1197420" cy="1309044"/>
          </a:xfrm>
        </p:grpSpPr>
        <p:pic>
          <p:nvPicPr>
            <p:cNvPr descr="preencoded.png" id="472" name="Google Shape;472;g251f68fb316_1_73">
              <a:hlinkClick r:id="rId9"/>
            </p:cNvPr>
            <p:cNvPicPr preferRelativeResize="0"/>
            <p:nvPr/>
          </p:nvPicPr>
          <p:blipFill rotWithShape="1">
            <a:blip r:embed="rId10">
              <a:alphaModFix/>
            </a:blip>
            <a:srcRect b="0" l="0" r="0" t="0"/>
            <a:stretch/>
          </p:blipFill>
          <p:spPr>
            <a:xfrm>
              <a:off x="785312" y="3177375"/>
              <a:ext cx="1190625" cy="1166191"/>
            </a:xfrm>
            <a:prstGeom prst="rect">
              <a:avLst/>
            </a:prstGeom>
            <a:noFill/>
            <a:ln>
              <a:noFill/>
            </a:ln>
          </p:spPr>
        </p:pic>
        <p:sp>
          <p:nvSpPr>
            <p:cNvPr id="473" name="Google Shape;473;g251f68fb316_1_73"/>
            <p:cNvSpPr/>
            <p:nvPr/>
          </p:nvSpPr>
          <p:spPr>
            <a:xfrm>
              <a:off x="837938" y="4143542"/>
              <a:ext cx="1038300" cy="1047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1" i="0" lang="en-GB" sz="1200" u="none" cap="none" strike="noStrike">
                  <a:solidFill>
                    <a:srgbClr val="EEEEEE"/>
                  </a:solidFill>
                  <a:latin typeface="Poppins"/>
                  <a:ea typeface="Poppins"/>
                  <a:cs typeface="Poppins"/>
                  <a:sym typeface="Poppins"/>
                </a:rPr>
                <a:t>Mohamed Yangui</a:t>
              </a:r>
              <a:endParaRPr b="1" i="0" sz="1200" u="none" cap="none" strike="noStrike">
                <a:solidFill>
                  <a:srgbClr val="000000"/>
                </a:solidFill>
                <a:latin typeface="Calibri"/>
                <a:ea typeface="Calibri"/>
                <a:cs typeface="Calibri"/>
                <a:sym typeface="Calibri"/>
              </a:endParaRPr>
            </a:p>
          </p:txBody>
        </p:sp>
        <p:sp>
          <p:nvSpPr>
            <p:cNvPr id="474" name="Google Shape;474;g251f68fb316_1_73"/>
            <p:cNvSpPr/>
            <p:nvPr/>
          </p:nvSpPr>
          <p:spPr>
            <a:xfrm>
              <a:off x="837932" y="4295919"/>
              <a:ext cx="1144800" cy="190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E8FF8C"/>
                  </a:solidFill>
                  <a:latin typeface="Poppins"/>
                  <a:ea typeface="Poppins"/>
                  <a:cs typeface="Poppins"/>
                  <a:sym typeface="Poppins"/>
                </a:rPr>
                <a:t>Head of Product Structuring</a:t>
              </a:r>
              <a:endParaRPr b="0" i="0" sz="1000" u="none" cap="none" strike="noStrike">
                <a:solidFill>
                  <a:srgbClr val="000000"/>
                </a:solidFill>
                <a:latin typeface="Calibri"/>
                <a:ea typeface="Calibri"/>
                <a:cs typeface="Calibri"/>
                <a:sym typeface="Calibri"/>
              </a:endParaRPr>
            </a:p>
          </p:txBody>
        </p:sp>
      </p:grpSp>
      <p:grpSp>
        <p:nvGrpSpPr>
          <p:cNvPr id="475" name="Google Shape;475;g251f68fb316_1_73"/>
          <p:cNvGrpSpPr/>
          <p:nvPr/>
        </p:nvGrpSpPr>
        <p:grpSpPr>
          <a:xfrm>
            <a:off x="2880000" y="5223167"/>
            <a:ext cx="1688425" cy="1873683"/>
            <a:chOff x="2547437" y="3177375"/>
            <a:chExt cx="1190625" cy="1319588"/>
          </a:xfrm>
        </p:grpSpPr>
        <p:pic>
          <p:nvPicPr>
            <p:cNvPr descr="preencoded.png" id="476" name="Google Shape;476;g251f68fb316_1_73">
              <a:hlinkClick r:id="rId11"/>
            </p:cNvPr>
            <p:cNvPicPr preferRelativeResize="0"/>
            <p:nvPr/>
          </p:nvPicPr>
          <p:blipFill rotWithShape="1">
            <a:blip r:embed="rId12">
              <a:alphaModFix/>
            </a:blip>
            <a:srcRect b="0" l="0" r="0" t="0"/>
            <a:stretch/>
          </p:blipFill>
          <p:spPr>
            <a:xfrm>
              <a:off x="2547437" y="3177375"/>
              <a:ext cx="1190625" cy="1166191"/>
            </a:xfrm>
            <a:prstGeom prst="rect">
              <a:avLst/>
            </a:prstGeom>
            <a:noFill/>
            <a:ln>
              <a:noFill/>
            </a:ln>
          </p:spPr>
        </p:pic>
        <p:sp>
          <p:nvSpPr>
            <p:cNvPr id="477" name="Google Shape;477;g251f68fb316_1_73"/>
            <p:cNvSpPr/>
            <p:nvPr/>
          </p:nvSpPr>
          <p:spPr>
            <a:xfrm>
              <a:off x="2600063" y="4143542"/>
              <a:ext cx="1090500" cy="1047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1" i="0" lang="en-GB" sz="1200" u="none" cap="none" strike="noStrike">
                  <a:solidFill>
                    <a:srgbClr val="EEEEEE"/>
                  </a:solidFill>
                  <a:latin typeface="Poppins"/>
                  <a:ea typeface="Poppins"/>
                  <a:cs typeface="Poppins"/>
                  <a:sym typeface="Poppins"/>
                </a:rPr>
                <a:t>Caroline Jacquard</a:t>
              </a:r>
              <a:endParaRPr b="1" i="0" sz="1200" u="none" cap="none" strike="noStrike">
                <a:solidFill>
                  <a:srgbClr val="000000"/>
                </a:solidFill>
                <a:latin typeface="Calibri"/>
                <a:ea typeface="Calibri"/>
                <a:cs typeface="Calibri"/>
                <a:sym typeface="Calibri"/>
              </a:endParaRPr>
            </a:p>
          </p:txBody>
        </p:sp>
        <p:sp>
          <p:nvSpPr>
            <p:cNvPr id="478" name="Google Shape;478;g251f68fb316_1_73"/>
            <p:cNvSpPr/>
            <p:nvPr/>
          </p:nvSpPr>
          <p:spPr>
            <a:xfrm>
              <a:off x="2600060" y="4295963"/>
              <a:ext cx="1115700" cy="20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E8FF8C"/>
                  </a:solidFill>
                  <a:latin typeface="Poppins"/>
                  <a:ea typeface="Poppins"/>
                  <a:cs typeface="Poppins"/>
                  <a:sym typeface="Poppins"/>
                </a:rPr>
                <a:t>Marketing and Communication</a:t>
              </a:r>
              <a:endParaRPr b="0" i="0" sz="1000" u="none" cap="none" strike="noStrike">
                <a:solidFill>
                  <a:srgbClr val="000000"/>
                </a:solidFill>
                <a:latin typeface="Calibri"/>
                <a:ea typeface="Calibri"/>
                <a:cs typeface="Calibri"/>
                <a:sym typeface="Calibri"/>
              </a:endParaRPr>
            </a:p>
          </p:txBody>
        </p:sp>
      </p:grpSp>
      <p:grpSp>
        <p:nvGrpSpPr>
          <p:cNvPr id="479" name="Google Shape;479;g251f68fb316_1_73"/>
          <p:cNvGrpSpPr/>
          <p:nvPr/>
        </p:nvGrpSpPr>
        <p:grpSpPr>
          <a:xfrm>
            <a:off x="5274000" y="5184000"/>
            <a:ext cx="1893320" cy="1880760"/>
            <a:chOff x="2881313" y="1724225"/>
            <a:chExt cx="1250212" cy="1295825"/>
          </a:xfrm>
        </p:grpSpPr>
        <p:pic>
          <p:nvPicPr>
            <p:cNvPr descr="preencoded.png" id="480" name="Google Shape;480;g251f68fb316_1_73">
              <a:hlinkClick r:id="rId13"/>
            </p:cNvPr>
            <p:cNvPicPr preferRelativeResize="0"/>
            <p:nvPr/>
          </p:nvPicPr>
          <p:blipFill rotWithShape="1">
            <a:blip r:embed="rId14">
              <a:alphaModFix/>
            </a:blip>
            <a:srcRect b="0" l="0" r="0" t="0"/>
            <a:stretch/>
          </p:blipFill>
          <p:spPr>
            <a:xfrm>
              <a:off x="2957524" y="1724225"/>
              <a:ext cx="1141094" cy="1166813"/>
            </a:xfrm>
            <a:prstGeom prst="rect">
              <a:avLst/>
            </a:prstGeom>
            <a:noFill/>
            <a:ln>
              <a:noFill/>
            </a:ln>
          </p:spPr>
        </p:pic>
        <p:sp>
          <p:nvSpPr>
            <p:cNvPr id="481" name="Google Shape;481;g251f68fb316_1_73"/>
            <p:cNvSpPr/>
            <p:nvPr/>
          </p:nvSpPr>
          <p:spPr>
            <a:xfrm>
              <a:off x="2881313" y="2862263"/>
              <a:ext cx="833400" cy="47700"/>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rgbClr val="000000"/>
                </a:buClr>
                <a:buSzPts val="500"/>
                <a:buFont typeface="Arial"/>
                <a:buNone/>
              </a:pPr>
              <a:r>
                <a:t/>
              </a:r>
              <a:endParaRPr b="0" i="0" sz="500" u="none" cap="none" strike="noStrike">
                <a:solidFill>
                  <a:srgbClr val="000000"/>
                </a:solidFill>
                <a:latin typeface="Calibri"/>
                <a:ea typeface="Calibri"/>
                <a:cs typeface="Calibri"/>
                <a:sym typeface="Calibri"/>
              </a:endParaRPr>
            </a:p>
          </p:txBody>
        </p:sp>
        <p:sp>
          <p:nvSpPr>
            <p:cNvPr id="482" name="Google Shape;482;g251f68fb316_1_73"/>
            <p:cNvSpPr/>
            <p:nvPr/>
          </p:nvSpPr>
          <p:spPr>
            <a:xfrm>
              <a:off x="2974125" y="2666650"/>
              <a:ext cx="723900" cy="1047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1" i="0" lang="en-GB" sz="1200" u="none" cap="none" strike="noStrike">
                  <a:solidFill>
                    <a:srgbClr val="EEEEEE"/>
                  </a:solidFill>
                  <a:latin typeface="Poppins"/>
                  <a:ea typeface="Poppins"/>
                  <a:cs typeface="Poppins"/>
                  <a:sym typeface="Poppins"/>
                </a:rPr>
                <a:t>Gary Rebibo</a:t>
              </a:r>
              <a:endParaRPr b="1" i="0" sz="1200" u="none" cap="none" strike="noStrike">
                <a:solidFill>
                  <a:srgbClr val="000000"/>
                </a:solidFill>
                <a:latin typeface="Calibri"/>
                <a:ea typeface="Calibri"/>
                <a:cs typeface="Calibri"/>
                <a:sym typeface="Calibri"/>
              </a:endParaRPr>
            </a:p>
          </p:txBody>
        </p:sp>
        <p:sp>
          <p:nvSpPr>
            <p:cNvPr id="483" name="Google Shape;483;g251f68fb316_1_73"/>
            <p:cNvSpPr/>
            <p:nvPr/>
          </p:nvSpPr>
          <p:spPr>
            <a:xfrm>
              <a:off x="2974125" y="2819050"/>
              <a:ext cx="1157400" cy="20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E8FF8C"/>
                  </a:solidFill>
                  <a:latin typeface="Poppins"/>
                  <a:ea typeface="Poppins"/>
                  <a:cs typeface="Poppins"/>
                  <a:sym typeface="Poppins"/>
                </a:rPr>
                <a:t>Co-founder and Chief </a:t>
              </a:r>
              <a:endParaRPr b="0" i="0" sz="1000" u="none" cap="none" strike="noStrike">
                <a:solidFill>
                  <a:srgbClr val="E8FF8C"/>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E8FF8C"/>
                  </a:solidFill>
                  <a:latin typeface="Poppins"/>
                  <a:ea typeface="Poppins"/>
                  <a:cs typeface="Poppins"/>
                  <a:sym typeface="Poppins"/>
                </a:rPr>
                <a:t>Marketing Officer</a:t>
              </a:r>
              <a:endParaRPr b="0" i="0" sz="1000" u="none" cap="none" strike="noStrike">
                <a:solidFill>
                  <a:srgbClr val="000000"/>
                </a:solidFill>
                <a:latin typeface="Calibri"/>
                <a:ea typeface="Calibri"/>
                <a:cs typeface="Calibri"/>
                <a:sym typeface="Calibri"/>
              </a:endParaRPr>
            </a:p>
          </p:txBody>
        </p:sp>
      </p:grpSp>
      <p:pic>
        <p:nvPicPr>
          <p:cNvPr descr="preencoded.png" id="484" name="Google Shape;484;g251f68fb316_1_73">
            <a:hlinkClick r:id="rId15"/>
          </p:cNvPr>
          <p:cNvPicPr preferRelativeResize="0"/>
          <p:nvPr/>
        </p:nvPicPr>
        <p:blipFill rotWithShape="1">
          <a:blip r:embed="rId16">
            <a:alphaModFix/>
          </a:blip>
          <a:srcRect b="0" l="0" r="0" t="0"/>
          <a:stretch/>
        </p:blipFill>
        <p:spPr>
          <a:xfrm>
            <a:off x="432000" y="7747667"/>
            <a:ext cx="1688400" cy="1656000"/>
          </a:xfrm>
          <a:prstGeom prst="rect">
            <a:avLst/>
          </a:prstGeom>
          <a:noFill/>
          <a:ln>
            <a:noFill/>
          </a:ln>
        </p:spPr>
      </p:pic>
      <p:pic>
        <p:nvPicPr>
          <p:cNvPr descr="preencoded.png" id="485" name="Google Shape;485;g251f68fb316_1_73">
            <a:hlinkClick r:id="rId17"/>
          </p:cNvPr>
          <p:cNvPicPr preferRelativeResize="0"/>
          <p:nvPr/>
        </p:nvPicPr>
        <p:blipFill rotWithShape="1">
          <a:blip r:embed="rId18">
            <a:alphaModFix/>
          </a:blip>
          <a:srcRect b="0" l="0" r="0" t="0"/>
          <a:stretch/>
        </p:blipFill>
        <p:spPr>
          <a:xfrm>
            <a:off x="2880654" y="7747667"/>
            <a:ext cx="1688400" cy="1656000"/>
          </a:xfrm>
          <a:prstGeom prst="rect">
            <a:avLst/>
          </a:prstGeom>
          <a:noFill/>
          <a:ln>
            <a:noFill/>
          </a:ln>
        </p:spPr>
      </p:pic>
      <p:sp>
        <p:nvSpPr>
          <p:cNvPr id="486" name="Google Shape;486;g251f68fb316_1_73"/>
          <p:cNvSpPr/>
          <p:nvPr/>
        </p:nvSpPr>
        <p:spPr>
          <a:xfrm>
            <a:off x="507600" y="9108143"/>
            <a:ext cx="885300" cy="147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1" i="0" lang="en-GB" sz="1200" u="none" cap="none" strike="noStrike">
                <a:solidFill>
                  <a:srgbClr val="EEEEEE"/>
                </a:solidFill>
                <a:latin typeface="Poppins"/>
                <a:ea typeface="Poppins"/>
                <a:cs typeface="Poppins"/>
                <a:sym typeface="Poppins"/>
              </a:rPr>
              <a:t>Ryan Shea</a:t>
            </a:r>
            <a:endParaRPr b="1" i="0" sz="1200" u="none" cap="none" strike="noStrike">
              <a:solidFill>
                <a:srgbClr val="000000"/>
              </a:solidFill>
              <a:latin typeface="Calibri"/>
              <a:ea typeface="Calibri"/>
              <a:cs typeface="Calibri"/>
              <a:sym typeface="Calibri"/>
            </a:endParaRPr>
          </a:p>
        </p:txBody>
      </p:sp>
      <p:sp>
        <p:nvSpPr>
          <p:cNvPr id="487" name="Google Shape;487;g251f68fb316_1_73"/>
          <p:cNvSpPr/>
          <p:nvPr/>
        </p:nvSpPr>
        <p:spPr>
          <a:xfrm>
            <a:off x="507600" y="9322750"/>
            <a:ext cx="1623300" cy="180300"/>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rgbClr val="000000"/>
              </a:buClr>
              <a:buSzPts val="1000"/>
              <a:buFont typeface="Arial"/>
              <a:buNone/>
            </a:pPr>
            <a:r>
              <a:rPr b="0" i="0" lang="en-GB" sz="1000" u="none" cap="none" strike="noStrike">
                <a:solidFill>
                  <a:srgbClr val="E8FF8C"/>
                </a:solidFill>
                <a:latin typeface="Poppins"/>
                <a:ea typeface="Poppins"/>
                <a:cs typeface="Poppins"/>
                <a:sym typeface="Poppins"/>
              </a:rPr>
              <a:t>Crypto economist</a:t>
            </a:r>
            <a:endParaRPr b="0" i="0" sz="1000" u="none" cap="none" strike="noStrike">
              <a:solidFill>
                <a:srgbClr val="000000"/>
              </a:solidFill>
              <a:latin typeface="Calibri"/>
              <a:ea typeface="Calibri"/>
              <a:cs typeface="Calibri"/>
              <a:sym typeface="Calibri"/>
            </a:endParaRPr>
          </a:p>
        </p:txBody>
      </p:sp>
      <p:sp>
        <p:nvSpPr>
          <p:cNvPr id="488" name="Google Shape;488;g251f68fb316_1_73"/>
          <p:cNvSpPr/>
          <p:nvPr/>
        </p:nvSpPr>
        <p:spPr>
          <a:xfrm>
            <a:off x="2954757" y="9108143"/>
            <a:ext cx="1113000" cy="147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1" i="0" lang="en-GB" sz="1200" u="none" cap="none" strike="noStrike">
                <a:solidFill>
                  <a:srgbClr val="EEEEEE"/>
                </a:solidFill>
                <a:latin typeface="Poppins"/>
                <a:ea typeface="Poppins"/>
                <a:cs typeface="Poppins"/>
                <a:sym typeface="Poppins"/>
              </a:rPr>
              <a:t>Peter Stamas</a:t>
            </a:r>
            <a:endParaRPr b="1" i="0" sz="1200" u="none" cap="none" strike="noStrike">
              <a:solidFill>
                <a:srgbClr val="000000"/>
              </a:solidFill>
              <a:latin typeface="Calibri"/>
              <a:ea typeface="Calibri"/>
              <a:cs typeface="Calibri"/>
              <a:sym typeface="Calibri"/>
            </a:endParaRPr>
          </a:p>
        </p:txBody>
      </p:sp>
      <p:sp>
        <p:nvSpPr>
          <p:cNvPr id="489" name="Google Shape;489;g251f68fb316_1_73"/>
          <p:cNvSpPr/>
          <p:nvPr/>
        </p:nvSpPr>
        <p:spPr>
          <a:xfrm>
            <a:off x="2954750" y="9322750"/>
            <a:ext cx="1623300" cy="50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E8FF8C"/>
                </a:solidFill>
                <a:latin typeface="Poppins"/>
                <a:ea typeface="Poppins"/>
                <a:cs typeface="Poppins"/>
                <a:sym typeface="Poppins"/>
              </a:rPr>
              <a:t>Head of US Operations and Business Development</a:t>
            </a:r>
            <a:endParaRPr b="0" i="0" sz="1000" u="none" cap="none" strike="noStrike">
              <a:solidFill>
                <a:srgbClr val="000000"/>
              </a:solidFill>
              <a:latin typeface="Calibri"/>
              <a:ea typeface="Calibri"/>
              <a:cs typeface="Calibri"/>
              <a:sym typeface="Calibri"/>
            </a:endParaRPr>
          </a:p>
        </p:txBody>
      </p:sp>
      <p:sp>
        <p:nvSpPr>
          <p:cNvPr id="490" name="Google Shape;490;g251f68fb316_1_73"/>
          <p:cNvSpPr/>
          <p:nvPr/>
        </p:nvSpPr>
        <p:spPr>
          <a:xfrm>
            <a:off x="5380050" y="7734550"/>
            <a:ext cx="1688400" cy="1192500"/>
          </a:xfrm>
          <a:prstGeom prst="roundRect">
            <a:avLst>
              <a:gd fmla="val 16667" name="adj"/>
            </a:avLst>
          </a:prstGeom>
          <a:solidFill>
            <a:srgbClr val="588B8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251f68fb316_1_73"/>
          <p:cNvSpPr txBox="1"/>
          <p:nvPr/>
        </p:nvSpPr>
        <p:spPr>
          <a:xfrm>
            <a:off x="5318674" y="9036000"/>
            <a:ext cx="1783800" cy="505200"/>
          </a:xfrm>
          <a:prstGeom prst="rect">
            <a:avLst/>
          </a:prstGeom>
          <a:noFill/>
          <a:ln>
            <a:noFill/>
          </a:ln>
        </p:spPr>
        <p:txBody>
          <a:bodyPr anchorCtr="0" anchor="t" bIns="58025" lIns="116050" spcFirstLastPara="1" rIns="116050" wrap="square" tIns="58025">
            <a:noAutofit/>
          </a:bodyPr>
          <a:lstStyle/>
          <a:p>
            <a:pPr indent="0" lvl="0" marL="0" marR="0" rtl="0" algn="l">
              <a:lnSpc>
                <a:spcPct val="130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Yann Le Floch</a:t>
            </a:r>
            <a:endParaRPr b="1" i="0" sz="1200" u="none" cap="none" strike="noStrike">
              <a:solidFill>
                <a:srgbClr val="EEEEEE"/>
              </a:solidFill>
              <a:latin typeface="Poppins"/>
              <a:ea typeface="Poppins"/>
              <a:cs typeface="Poppins"/>
              <a:sym typeface="Poppins"/>
            </a:endParaRPr>
          </a:p>
          <a:p>
            <a:pPr indent="0" lvl="0" marL="0" marR="0" rtl="0" algn="l">
              <a:lnSpc>
                <a:spcPct val="130000"/>
              </a:lnSpc>
              <a:spcBef>
                <a:spcPts val="0"/>
              </a:spcBef>
              <a:spcAft>
                <a:spcPts val="0"/>
              </a:spcAft>
              <a:buClr>
                <a:srgbClr val="000000"/>
              </a:buClr>
              <a:buSzPts val="1100"/>
              <a:buFont typeface="Arial"/>
              <a:buNone/>
            </a:pPr>
            <a:r>
              <a:rPr b="0" i="0" lang="en-GB" sz="1000" u="none" cap="none" strike="noStrike">
                <a:solidFill>
                  <a:srgbClr val="E8FF8C"/>
                </a:solidFill>
                <a:latin typeface="Poppins"/>
                <a:ea typeface="Poppins"/>
                <a:cs typeface="Poppins"/>
                <a:sym typeface="Poppins"/>
              </a:rPr>
              <a:t>Digital Money Banker</a:t>
            </a:r>
            <a:endParaRPr b="0" i="0" sz="1000" u="none" cap="none" strike="noStrike">
              <a:solidFill>
                <a:srgbClr val="E8FF8C"/>
              </a:solidFill>
              <a:latin typeface="Poppins"/>
              <a:ea typeface="Poppins"/>
              <a:cs typeface="Poppins"/>
              <a:sym typeface="Poppins"/>
            </a:endParaRPr>
          </a:p>
        </p:txBody>
      </p:sp>
      <p:pic>
        <p:nvPicPr>
          <p:cNvPr id="492" name="Google Shape;492;g251f68fb316_1_73"/>
          <p:cNvPicPr preferRelativeResize="0"/>
          <p:nvPr/>
        </p:nvPicPr>
        <p:blipFill rotWithShape="1">
          <a:blip r:embed="rId19">
            <a:alphaModFix/>
          </a:blip>
          <a:srcRect b="0" l="0" r="0" t="93779"/>
          <a:stretch/>
        </p:blipFill>
        <p:spPr>
          <a:xfrm>
            <a:off x="5673500" y="8809200"/>
            <a:ext cx="1381050" cy="125050"/>
          </a:xfrm>
          <a:prstGeom prst="rect">
            <a:avLst/>
          </a:prstGeom>
          <a:noFill/>
          <a:ln>
            <a:noFill/>
          </a:ln>
        </p:spPr>
      </p:pic>
      <p:sp>
        <p:nvSpPr>
          <p:cNvPr id="493" name="Google Shape;493;g251f68fb316_1_73"/>
          <p:cNvSpPr/>
          <p:nvPr/>
        </p:nvSpPr>
        <p:spPr>
          <a:xfrm flipH="1">
            <a:off x="6038841" y="8837308"/>
            <a:ext cx="206911" cy="89623"/>
          </a:xfrm>
          <a:prstGeom prst="flowChartManualInput">
            <a:avLst/>
          </a:prstGeom>
          <a:solidFill>
            <a:srgbClr val="171B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4" name="Google Shape;494;g251f68fb316_1_73"/>
          <p:cNvGrpSpPr/>
          <p:nvPr/>
        </p:nvGrpSpPr>
        <p:grpSpPr>
          <a:xfrm>
            <a:off x="5489696" y="7872442"/>
            <a:ext cx="1381018" cy="1061871"/>
            <a:chOff x="5836108" y="6530101"/>
            <a:chExt cx="1221275" cy="932775"/>
          </a:xfrm>
        </p:grpSpPr>
        <p:pic>
          <p:nvPicPr>
            <p:cNvPr id="495" name="Google Shape;495;g251f68fb316_1_73"/>
            <p:cNvPicPr preferRelativeResize="0"/>
            <p:nvPr/>
          </p:nvPicPr>
          <p:blipFill rotWithShape="1">
            <a:blip r:embed="rId20">
              <a:alphaModFix/>
            </a:blip>
            <a:srcRect b="0" l="0" r="0" t="0"/>
            <a:stretch/>
          </p:blipFill>
          <p:spPr>
            <a:xfrm>
              <a:off x="6187944" y="6530101"/>
              <a:ext cx="684040" cy="846487"/>
            </a:xfrm>
            <a:prstGeom prst="rect">
              <a:avLst/>
            </a:prstGeom>
            <a:noFill/>
            <a:ln>
              <a:noFill/>
            </a:ln>
          </p:spPr>
        </p:pic>
        <p:pic>
          <p:nvPicPr>
            <p:cNvPr id="496" name="Google Shape;496;g251f68fb316_1_73"/>
            <p:cNvPicPr preferRelativeResize="0"/>
            <p:nvPr/>
          </p:nvPicPr>
          <p:blipFill rotWithShape="1">
            <a:blip r:embed="rId19">
              <a:alphaModFix/>
            </a:blip>
            <a:srcRect b="0" l="0" r="62509" t="81523"/>
            <a:stretch/>
          </p:blipFill>
          <p:spPr>
            <a:xfrm>
              <a:off x="5836108" y="7241951"/>
              <a:ext cx="516975" cy="220925"/>
            </a:xfrm>
            <a:prstGeom prst="rect">
              <a:avLst/>
            </a:prstGeom>
            <a:noFill/>
            <a:ln>
              <a:noFill/>
            </a:ln>
          </p:spPr>
        </p:pic>
        <p:sp>
          <p:nvSpPr>
            <p:cNvPr id="497" name="Google Shape;497;g251f68fb316_1_73"/>
            <p:cNvSpPr/>
            <p:nvPr/>
          </p:nvSpPr>
          <p:spPr>
            <a:xfrm>
              <a:off x="6574558" y="7359176"/>
              <a:ext cx="406625" cy="79750"/>
            </a:xfrm>
            <a:prstGeom prst="flowChartManualInput">
              <a:avLst/>
            </a:prstGeom>
            <a:solidFill>
              <a:srgbClr val="171B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8" name="Google Shape;498;g251f68fb316_1_73"/>
            <p:cNvPicPr preferRelativeResize="0"/>
            <p:nvPr/>
          </p:nvPicPr>
          <p:blipFill rotWithShape="1">
            <a:blip r:embed="rId19">
              <a:alphaModFix/>
            </a:blip>
            <a:srcRect b="0" l="0" r="62509" t="81523"/>
            <a:stretch/>
          </p:blipFill>
          <p:spPr>
            <a:xfrm flipH="1">
              <a:off x="6795208" y="7230451"/>
              <a:ext cx="262175" cy="232425"/>
            </a:xfrm>
            <a:prstGeom prst="rect">
              <a:avLst/>
            </a:prstGeom>
            <a:noFill/>
            <a:ln>
              <a:noFill/>
            </a:ln>
          </p:spPr>
        </p:pic>
      </p:grpSp>
      <p:pic>
        <p:nvPicPr>
          <p:cNvPr id="499" name="Google Shape;499;g251f68fb316_1_73">
            <a:hlinkClick r:id="rId21"/>
          </p:cNvPr>
          <p:cNvPicPr preferRelativeResize="0"/>
          <p:nvPr/>
        </p:nvPicPr>
        <p:blipFill rotWithShape="1">
          <a:blip r:embed="rId22">
            <a:alphaModFix/>
          </a:blip>
          <a:srcRect b="0" l="0" r="0" t="0"/>
          <a:stretch/>
        </p:blipFill>
        <p:spPr>
          <a:xfrm>
            <a:off x="6674424" y="8517361"/>
            <a:ext cx="331200" cy="33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
          <p:cNvSpPr/>
          <p:nvPr/>
        </p:nvSpPr>
        <p:spPr>
          <a:xfrm>
            <a:off x="432000" y="1440000"/>
            <a:ext cx="51735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Arial"/>
              <a:buNone/>
            </a:pPr>
            <a:r>
              <a:rPr b="1" i="0" lang="en-GB" sz="30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6"/>
                  </a:ext>
                </a:extLst>
              </a:rPr>
              <a:t>Evolution not revolution</a:t>
            </a:r>
            <a:endParaRPr b="1" i="0" sz="3000" u="none" cap="none" strike="noStrike">
              <a:solidFill>
                <a:srgbClr val="EEEEEE"/>
              </a:solidFill>
              <a:latin typeface="Poppins"/>
              <a:ea typeface="Poppins"/>
              <a:cs typeface="Poppins"/>
              <a:sym typeface="Poppins"/>
            </a:endParaRPr>
          </a:p>
        </p:txBody>
      </p:sp>
      <p:sp>
        <p:nvSpPr>
          <p:cNvPr id="108" name="Google Shape;108;p3"/>
          <p:cNvSpPr txBox="1"/>
          <p:nvPr/>
        </p:nvSpPr>
        <p:spPr>
          <a:xfrm>
            <a:off x="432000" y="2160000"/>
            <a:ext cx="6730200" cy="8238000"/>
          </a:xfrm>
          <a:prstGeom prst="rect">
            <a:avLst/>
          </a:prstGeom>
          <a:noFill/>
          <a:ln>
            <a:noFill/>
          </a:ln>
        </p:spPr>
        <p:txBody>
          <a:bodyPr anchorCtr="0" anchor="t" bIns="91425" lIns="91425" spcFirstLastPara="1" rIns="91425" wrap="square" tIns="91425">
            <a:spAutoFit/>
          </a:bodyPr>
          <a:lstStyle/>
          <a:p>
            <a:pPr indent="0" lvl="0" marL="0" marR="3599119" rtl="0" algn="l">
              <a:lnSpc>
                <a:spcPct val="120000"/>
              </a:lnSpc>
              <a:spcBef>
                <a:spcPts val="1200"/>
              </a:spcBef>
              <a:spcAft>
                <a:spcPts val="0"/>
              </a:spcAft>
              <a:buClr>
                <a:srgbClr val="000000"/>
              </a:buClr>
              <a:buSzPts val="1300"/>
              <a:buFont typeface="Arial"/>
              <a:buNone/>
            </a:pPr>
            <a:r>
              <a:rPr b="0" i="0" lang="en-GB" sz="1400" u="none" cap="none" strike="noStrike">
                <a:solidFill>
                  <a:schemeClr val="lt2"/>
                </a:solidFill>
                <a:latin typeface="Poppins"/>
                <a:ea typeface="Poppins"/>
                <a:cs typeface="Poppins"/>
                <a:sym typeface="Poppins"/>
              </a:rPr>
              <a:t>When I started my career back in 2004, it was clear to me that finance was moving towards a world without borders. The internet’s ability to overcome geographic constraints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7"/>
                  </a:ext>
                </a:extLst>
              </a:rPr>
              <a:t>meant </a:t>
            </a:r>
            <a:r>
              <a:rPr b="0" i="0" lang="en-GB" sz="1400" u="none" cap="none" strike="noStrike">
                <a:solidFill>
                  <a:schemeClr val="lt2"/>
                </a:solidFill>
                <a:latin typeface="Poppins"/>
                <a:ea typeface="Poppins"/>
                <a:cs typeface="Poppins"/>
                <a:sym typeface="Poppins"/>
              </a:rPr>
              <a:t>that cultural and economic barriers were being eroded. Countries were increasingly connected both in terms of trade and capital flows.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8"/>
                  </a:ext>
                </a:extLst>
              </a:rPr>
              <a:t>The world, as they say, was flat.</a:t>
            </a:r>
            <a:endParaRPr b="0" i="0" sz="1400" u="none" cap="none" strike="noStrike">
              <a:solidFill>
                <a:schemeClr val="lt2"/>
              </a:solidFill>
              <a:latin typeface="Poppins"/>
              <a:ea typeface="Poppins"/>
              <a:cs typeface="Poppins"/>
              <a:sym typeface="Poppins"/>
            </a:endParaRPr>
          </a:p>
          <a:p>
            <a:pPr indent="0" lvl="0" marL="0" marR="0" rtl="0" algn="l">
              <a:lnSpc>
                <a:spcPct val="115000"/>
              </a:lnSpc>
              <a:spcBef>
                <a:spcPts val="1200"/>
              </a:spcBef>
              <a:spcAft>
                <a:spcPts val="0"/>
              </a:spcAft>
              <a:buClr>
                <a:srgbClr val="000000"/>
              </a:buClr>
              <a:buSzPts val="1300"/>
              <a:buFont typeface="Arial"/>
              <a:buNone/>
            </a:pPr>
            <a:r>
              <a:rPr b="0" i="0" lang="en-GB" sz="1400" u="none" cap="none" strike="noStrike">
                <a:solidFill>
                  <a:schemeClr val="lt2"/>
                </a:solidFill>
                <a:latin typeface="Poppins"/>
                <a:ea typeface="Poppins"/>
                <a:cs typeface="Poppins"/>
                <a:sym typeface="Poppins"/>
              </a:rPr>
              <a:t>While global financial institutions, like those I used to work for, were well suited to this environment, it struck me as incongruous that money, the base layer of tradfi, had not witnessed a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9"/>
                  </a:ext>
                </a:extLst>
              </a:rPr>
              <a:t>similar innovation</a:t>
            </a:r>
            <a:r>
              <a:rPr b="0" i="0" lang="en-GB" sz="1400" u="none" cap="none" strike="noStrike">
                <a:solidFill>
                  <a:schemeClr val="lt2"/>
                </a:solidFill>
                <a:latin typeface="Poppins"/>
                <a:ea typeface="Poppins"/>
                <a:cs typeface="Poppins"/>
                <a:sym typeface="Poppins"/>
              </a:rPr>
              <a:t>. </a:t>
            </a:r>
            <a:endParaRPr b="0" i="0" sz="1400" u="none" cap="none" strike="noStrike">
              <a:solidFill>
                <a:schemeClr val="lt2"/>
              </a:solidFill>
              <a:latin typeface="Poppins"/>
              <a:ea typeface="Poppins"/>
              <a:cs typeface="Poppins"/>
              <a:sym typeface="Poppins"/>
            </a:endParaRPr>
          </a:p>
          <a:p>
            <a:pPr indent="0" lvl="0" marL="0" marR="0" rtl="0" algn="l">
              <a:lnSpc>
                <a:spcPct val="115000"/>
              </a:lnSpc>
              <a:spcBef>
                <a:spcPts val="1200"/>
              </a:spcBef>
              <a:spcAft>
                <a:spcPts val="0"/>
              </a:spcAft>
              <a:buClr>
                <a:srgbClr val="000000"/>
              </a:buClr>
              <a:buSzPts val="1300"/>
              <a:buFont typeface="Arial"/>
              <a:buNone/>
            </a:pPr>
            <a:r>
              <a:rPr b="0" i="0" lang="en-GB" sz="1400" u="none" cap="none" strike="noStrike">
                <a:solidFill>
                  <a:schemeClr val="lt2"/>
                </a:solidFill>
                <a:latin typeface="Poppins"/>
                <a:ea typeface="Poppins"/>
                <a:cs typeface="Poppins"/>
                <a:sym typeface="Poppins"/>
              </a:rPr>
              <a:t>Perhaps that is why, when I first started hearing about something called Bitcoin</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10"/>
                  </a:ext>
                </a:extLst>
              </a:rPr>
              <a:t> (while it was in its infancy</a:t>
            </a:r>
            <a:r>
              <a:rPr b="0" i="0" lang="en-GB" sz="1400" u="none" cap="none" strike="noStrike">
                <a:solidFill>
                  <a:schemeClr val="lt2"/>
                </a:solidFill>
                <a:latin typeface="Poppins"/>
                <a:ea typeface="Poppins"/>
                <a:cs typeface="Poppins"/>
                <a:sym typeface="Poppins"/>
              </a:rPr>
              <a:t>), rather than simply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11"/>
                  </a:ext>
                </a:extLst>
              </a:rPr>
              <a:t>dismiss</a:t>
            </a:r>
            <a:r>
              <a:rPr b="0" i="0" lang="en-GB" sz="1400" u="none" cap="none" strike="noStrike">
                <a:solidFill>
                  <a:schemeClr val="lt2"/>
                </a:solidFill>
                <a:latin typeface="Poppins"/>
                <a:ea typeface="Poppins"/>
                <a:cs typeface="Poppins"/>
                <a:sym typeface="Poppins"/>
              </a:rPr>
              <a:t>ing it as a tech plaything, I intuitively grasped its potential.</a:t>
            </a:r>
            <a:endParaRPr b="0" i="0" sz="1400" u="none" cap="none" strike="noStrike">
              <a:solidFill>
                <a:schemeClr val="lt2"/>
              </a:solidFill>
              <a:latin typeface="Poppins"/>
              <a:ea typeface="Poppins"/>
              <a:cs typeface="Poppins"/>
              <a:sym typeface="Poppins"/>
            </a:endParaRPr>
          </a:p>
          <a:p>
            <a:pPr indent="0" lvl="0" marL="0" marR="0" rtl="0" algn="l">
              <a:lnSpc>
                <a:spcPct val="115000"/>
              </a:lnSpc>
              <a:spcBef>
                <a:spcPts val="1200"/>
              </a:spcBef>
              <a:spcAft>
                <a:spcPts val="0"/>
              </a:spcAft>
              <a:buClr>
                <a:srgbClr val="000000"/>
              </a:buClr>
              <a:buSzPts val="1300"/>
              <a:buFont typeface="Arial"/>
              <a:buNone/>
            </a:pPr>
            <a:r>
              <a:rPr b="0" i="0" lang="en-GB" sz="1400" u="none" cap="none" strike="noStrike">
                <a:solidFill>
                  <a:schemeClr val="lt2"/>
                </a:solidFill>
                <a:latin typeface="Poppins"/>
                <a:ea typeface="Poppins"/>
                <a:cs typeface="Poppins"/>
                <a:sym typeface="Poppins"/>
              </a:rPr>
              <a:t>Of course, having potential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12"/>
                  </a:ext>
                </a:extLst>
              </a:rPr>
              <a:t>is</a:t>
            </a:r>
            <a:r>
              <a:rPr b="0" i="0" lang="en-GB" sz="1400" u="none" cap="none" strike="noStrike">
                <a:solidFill>
                  <a:schemeClr val="lt2"/>
                </a:solidFill>
                <a:latin typeface="Poppins"/>
                <a:ea typeface="Poppins"/>
                <a:cs typeface="Poppins"/>
                <a:sym typeface="Poppins"/>
              </a:rPr>
              <a:t> one thing, but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13"/>
                  </a:ext>
                </a:extLst>
              </a:rPr>
              <a:t>what</a:t>
            </a:r>
            <a:r>
              <a:rPr b="0" i="0" lang="en-GB" sz="1400" u="none" cap="none" strike="noStrike">
                <a:solidFill>
                  <a:schemeClr val="lt2"/>
                </a:solidFill>
                <a:latin typeface="Poppins"/>
                <a:ea typeface="Poppins"/>
                <a:cs typeface="Poppins"/>
                <a:sym typeface="Poppins"/>
              </a:rPr>
              <a:t> really mattered was whether the public would ever embrace such a radical idea as a cryptocurrency. This</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14"/>
                  </a:ext>
                </a:extLst>
              </a:rPr>
              <a:t> is </a:t>
            </a:r>
            <a:r>
              <a:rPr b="0" i="0" lang="en-GB" sz="1400" u="none" cap="none" strike="noStrike">
                <a:solidFill>
                  <a:schemeClr val="lt2"/>
                </a:solidFill>
                <a:latin typeface="Poppins"/>
                <a:ea typeface="Poppins"/>
                <a:cs typeface="Poppins"/>
                <a:sym typeface="Poppins"/>
              </a:rPr>
              <a:t>crucial because for anything to have value, it must be widely accepted. The jury was still out on this question when I began sharing ideas with a small group of people who would eventually become co-founders of Trakx.</a:t>
            </a:r>
            <a:endParaRPr b="0" i="0" sz="1400" u="none" cap="none" strike="noStrike">
              <a:solidFill>
                <a:schemeClr val="lt2"/>
              </a:solidFill>
              <a:latin typeface="Poppins"/>
              <a:ea typeface="Poppins"/>
              <a:cs typeface="Poppins"/>
              <a:sym typeface="Poppins"/>
            </a:endParaRPr>
          </a:p>
          <a:p>
            <a:pPr indent="0" lvl="0" marL="0" marR="0" rtl="0" algn="l">
              <a:lnSpc>
                <a:spcPct val="115000"/>
              </a:lnSpc>
              <a:spcBef>
                <a:spcPts val="1200"/>
              </a:spcBef>
              <a:spcAft>
                <a:spcPts val="0"/>
              </a:spcAft>
              <a:buClr>
                <a:schemeClr val="dk1"/>
              </a:buClr>
              <a:buSzPts val="1300"/>
              <a:buFont typeface="Arial"/>
              <a:buNone/>
            </a:pPr>
            <a:r>
              <a:rPr b="0" i="0" lang="en-GB" sz="1400" u="none" cap="none" strike="noStrike">
                <a:solidFill>
                  <a:schemeClr val="lt2"/>
                </a:solidFill>
                <a:latin typeface="Poppins"/>
                <a:ea typeface="Poppins"/>
                <a:cs typeface="Poppins"/>
                <a:sym typeface="Poppins"/>
              </a:rPr>
              <a:t>Even now, several years later, a common statement often heard in crypto circles is it’s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15"/>
                  </a:ext>
                </a:extLst>
              </a:rPr>
              <a:t>“still early”. But equally in some tangible sense it is also “too late”</a:t>
            </a:r>
            <a:r>
              <a:rPr b="0" i="0" lang="en-GB" sz="1400" u="none" cap="none" strike="noStrike">
                <a:solidFill>
                  <a:schemeClr val="lt2"/>
                </a:solidFill>
                <a:latin typeface="Poppins"/>
                <a:ea typeface="Poppins"/>
                <a:cs typeface="Poppins"/>
                <a:sym typeface="Poppins"/>
              </a:rPr>
              <a:t>. Just like the genie, cryptocurrencies and blockchain technology cannot be put back in the bottle. </a:t>
            </a:r>
            <a:endParaRPr b="0" i="0" sz="1400" u="none" cap="none" strike="noStrike">
              <a:solidFill>
                <a:schemeClr val="lt2"/>
              </a:solidFill>
              <a:latin typeface="Poppins"/>
              <a:ea typeface="Poppins"/>
              <a:cs typeface="Poppins"/>
              <a:sym typeface="Poppins"/>
            </a:endParaRPr>
          </a:p>
          <a:p>
            <a:pPr indent="0" lvl="0" marL="0" marR="0" rtl="0" algn="l">
              <a:lnSpc>
                <a:spcPct val="115000"/>
              </a:lnSpc>
              <a:spcBef>
                <a:spcPts val="1200"/>
              </a:spcBef>
              <a:spcAft>
                <a:spcPts val="700"/>
              </a:spcAft>
              <a:buClr>
                <a:srgbClr val="000000"/>
              </a:buClr>
              <a:buSzPts val="1300"/>
              <a:buFont typeface="Arial"/>
              <a:buNone/>
            </a:pPr>
            <a:r>
              <a:t/>
            </a:r>
            <a:endParaRPr b="0" i="0" sz="1400" u="none" cap="none" strike="noStrike">
              <a:solidFill>
                <a:schemeClr val="lt2"/>
              </a:solidFill>
              <a:latin typeface="Poppins"/>
              <a:ea typeface="Poppins"/>
              <a:cs typeface="Poppins"/>
              <a:sym typeface="Poppins"/>
            </a:endParaRPr>
          </a:p>
        </p:txBody>
      </p:sp>
      <p:pic>
        <p:nvPicPr>
          <p:cNvPr id="109" name="Google Shape;109;p3"/>
          <p:cNvPicPr preferRelativeResize="0"/>
          <p:nvPr/>
        </p:nvPicPr>
        <p:blipFill rotWithShape="1">
          <a:blip r:embed="rId3">
            <a:alphaModFix/>
          </a:blip>
          <a:srcRect b="0" l="6149" r="7598" t="0"/>
          <a:stretch/>
        </p:blipFill>
        <p:spPr>
          <a:xfrm>
            <a:off x="3821550" y="2286300"/>
            <a:ext cx="2866201" cy="26081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51f68fb316_1_159"/>
          <p:cNvSpPr/>
          <p:nvPr/>
        </p:nvSpPr>
        <p:spPr>
          <a:xfrm>
            <a:off x="432000" y="1440000"/>
            <a:ext cx="5173500" cy="591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97"/>
                  </a:ext>
                </a:extLst>
              </a:rPr>
              <a:t>Meet the senior tech team</a:t>
            </a:r>
            <a:endParaRPr b="1" i="0" sz="3000" u="none" cap="none" strike="noStrike">
              <a:solidFill>
                <a:schemeClr val="dk1"/>
              </a:solidFill>
              <a:latin typeface="Poppins"/>
              <a:ea typeface="Poppins"/>
              <a:cs typeface="Poppins"/>
              <a:sym typeface="Poppins"/>
            </a:endParaRPr>
          </a:p>
        </p:txBody>
      </p:sp>
      <p:sp>
        <p:nvSpPr>
          <p:cNvPr id="505" name="Google Shape;505;g251f68fb316_1_159"/>
          <p:cNvSpPr/>
          <p:nvPr/>
        </p:nvSpPr>
        <p:spPr>
          <a:xfrm>
            <a:off x="2952716" y="2739600"/>
            <a:ext cx="1688400" cy="1190100"/>
          </a:xfrm>
          <a:prstGeom prst="roundRect">
            <a:avLst>
              <a:gd fmla="val 16667" name="adj"/>
            </a:avLst>
          </a:prstGeom>
          <a:solidFill>
            <a:srgbClr val="588B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251f68fb316_1_159"/>
          <p:cNvSpPr/>
          <p:nvPr/>
        </p:nvSpPr>
        <p:spPr>
          <a:xfrm>
            <a:off x="5453607" y="2739600"/>
            <a:ext cx="1688400" cy="1190100"/>
          </a:xfrm>
          <a:prstGeom prst="roundRect">
            <a:avLst>
              <a:gd fmla="val 16667" name="adj"/>
            </a:avLst>
          </a:prstGeom>
          <a:solidFill>
            <a:srgbClr val="588B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g251f68fb316_1_159"/>
          <p:cNvSpPr/>
          <p:nvPr/>
        </p:nvSpPr>
        <p:spPr>
          <a:xfrm>
            <a:off x="5454000" y="5137200"/>
            <a:ext cx="1688400" cy="1188600"/>
          </a:xfrm>
          <a:prstGeom prst="roundRect">
            <a:avLst>
              <a:gd fmla="val 16667" name="adj"/>
            </a:avLst>
          </a:prstGeom>
          <a:solidFill>
            <a:srgbClr val="588B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g251f68fb316_1_159"/>
          <p:cNvPicPr preferRelativeResize="0"/>
          <p:nvPr/>
        </p:nvPicPr>
        <p:blipFill rotWithShape="1">
          <a:blip r:embed="rId3">
            <a:alphaModFix/>
          </a:blip>
          <a:srcRect b="0" l="0" r="0" t="0"/>
          <a:stretch/>
        </p:blipFill>
        <p:spPr>
          <a:xfrm>
            <a:off x="3135541" y="2880000"/>
            <a:ext cx="1250832" cy="1060702"/>
          </a:xfrm>
          <a:prstGeom prst="rect">
            <a:avLst/>
          </a:prstGeom>
          <a:noFill/>
          <a:ln>
            <a:noFill/>
          </a:ln>
        </p:spPr>
      </p:pic>
      <p:sp>
        <p:nvSpPr>
          <p:cNvPr id="509" name="Google Shape;509;g251f68fb316_1_159"/>
          <p:cNvSpPr txBox="1"/>
          <p:nvPr/>
        </p:nvSpPr>
        <p:spPr>
          <a:xfrm>
            <a:off x="2880062" y="4015589"/>
            <a:ext cx="1771800" cy="448500"/>
          </a:xfrm>
          <a:prstGeom prst="rect">
            <a:avLst/>
          </a:prstGeom>
          <a:noFill/>
          <a:ln>
            <a:noFill/>
          </a:ln>
        </p:spPr>
        <p:txBody>
          <a:bodyPr anchorCtr="0" anchor="t" bIns="58025" lIns="116050" spcFirstLastPara="1" rIns="116050" wrap="square" tIns="58025">
            <a:noAutofit/>
          </a:bodyPr>
          <a:lstStyle/>
          <a:p>
            <a:pPr indent="0" lvl="0" marL="0" marR="0" rtl="0" algn="l">
              <a:lnSpc>
                <a:spcPct val="115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João Pedro </a:t>
            </a:r>
            <a:r>
              <a:rPr b="1" i="0" lang="en-GB" sz="12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98"/>
                  </a:ext>
                </a:extLst>
              </a:rPr>
              <a:t>Vieira</a:t>
            </a:r>
            <a:endParaRPr b="1" i="0" sz="1200" u="none" cap="none" strike="noStrike">
              <a:solidFill>
                <a:srgbClr val="EEEEEE"/>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0" i="0" lang="en-GB" sz="1000" u="none" cap="none" strike="noStrike">
                <a:solidFill>
                  <a:srgbClr val="E8FF8C"/>
                </a:solidFill>
                <a:latin typeface="Poppins"/>
                <a:ea typeface="Poppins"/>
                <a:cs typeface="Poppins"/>
                <a:sym typeface="Poppins"/>
              </a:rPr>
              <a:t>Senior Developer</a:t>
            </a:r>
            <a:endParaRPr b="1" i="0" sz="1200" u="none" cap="none" strike="noStrike">
              <a:solidFill>
                <a:srgbClr val="E8FF8C"/>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100"/>
              <a:buFont typeface="Arial"/>
              <a:buNone/>
            </a:pPr>
            <a:r>
              <a:t/>
            </a:r>
            <a:endParaRPr b="0" i="0" sz="1000" u="none" cap="none" strike="noStrike">
              <a:solidFill>
                <a:srgbClr val="EEEEEE"/>
              </a:solidFill>
              <a:latin typeface="Poppins"/>
              <a:ea typeface="Poppins"/>
              <a:cs typeface="Poppins"/>
              <a:sym typeface="Poppins"/>
            </a:endParaRPr>
          </a:p>
        </p:txBody>
      </p:sp>
      <p:sp>
        <p:nvSpPr>
          <p:cNvPr id="510" name="Google Shape;510;g251f68fb316_1_159"/>
          <p:cNvSpPr txBox="1"/>
          <p:nvPr/>
        </p:nvSpPr>
        <p:spPr>
          <a:xfrm>
            <a:off x="5400518" y="3939389"/>
            <a:ext cx="1771800" cy="448500"/>
          </a:xfrm>
          <a:prstGeom prst="rect">
            <a:avLst/>
          </a:prstGeom>
          <a:noFill/>
          <a:ln>
            <a:noFill/>
          </a:ln>
        </p:spPr>
        <p:txBody>
          <a:bodyPr anchorCtr="0" anchor="t" bIns="58025" lIns="116050" spcFirstLastPara="1" rIns="116050" wrap="square" tIns="58025">
            <a:noAutofit/>
          </a:bodyPr>
          <a:lstStyle/>
          <a:p>
            <a:pPr indent="0" lvl="0" marL="0" marR="0" rtl="0" algn="l">
              <a:lnSpc>
                <a:spcPct val="115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Gonen Eren</a:t>
            </a:r>
            <a:endParaRPr b="1" i="0" sz="1200" u="none" cap="none" strike="noStrike">
              <a:solidFill>
                <a:srgbClr val="EEEEEE"/>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0" i="0" lang="en-GB" sz="1000" u="none" cap="none" strike="noStrike">
                <a:solidFill>
                  <a:srgbClr val="E8FF8C"/>
                </a:solidFill>
                <a:latin typeface="Poppins"/>
                <a:ea typeface="Poppins"/>
                <a:cs typeface="Poppins"/>
                <a:sym typeface="Poppins"/>
              </a:rPr>
              <a:t>Senior Developer</a:t>
            </a:r>
            <a:endParaRPr b="1" i="0" sz="1200" u="none" cap="none" strike="noStrike">
              <a:solidFill>
                <a:srgbClr val="E8FF8C"/>
              </a:solidFill>
              <a:latin typeface="Poppins"/>
              <a:ea typeface="Poppins"/>
              <a:cs typeface="Poppins"/>
              <a:sym typeface="Poppins"/>
            </a:endParaRPr>
          </a:p>
        </p:txBody>
      </p:sp>
      <p:sp>
        <p:nvSpPr>
          <p:cNvPr id="511" name="Google Shape;511;g251f68fb316_1_159"/>
          <p:cNvSpPr txBox="1"/>
          <p:nvPr/>
        </p:nvSpPr>
        <p:spPr>
          <a:xfrm>
            <a:off x="5400000" y="6399600"/>
            <a:ext cx="1804200" cy="435600"/>
          </a:xfrm>
          <a:prstGeom prst="rect">
            <a:avLst/>
          </a:prstGeom>
          <a:noFill/>
          <a:ln>
            <a:noFill/>
          </a:ln>
        </p:spPr>
        <p:txBody>
          <a:bodyPr anchorCtr="0" anchor="t" bIns="58025" lIns="116050" spcFirstLastPara="1" rIns="116050" wrap="square" tIns="580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EEEEEE"/>
                </a:solidFill>
                <a:latin typeface="Poppins"/>
                <a:ea typeface="Poppins"/>
                <a:cs typeface="Poppins"/>
                <a:sym typeface="Poppins"/>
              </a:rPr>
              <a:t>Emanuel Gaspar</a:t>
            </a:r>
            <a:endParaRPr b="1" i="0" sz="1200" u="none" cap="none" strike="noStrike">
              <a:solidFill>
                <a:srgbClr val="EEEEEE"/>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E8FF8C"/>
                </a:solidFill>
                <a:latin typeface="Poppins"/>
                <a:ea typeface="Poppins"/>
                <a:cs typeface="Poppins"/>
                <a:sym typeface="Poppins"/>
              </a:rPr>
              <a:t>Senior Developer</a:t>
            </a:r>
            <a:endParaRPr b="1" i="0" sz="1200" u="none" cap="none" strike="noStrike">
              <a:solidFill>
                <a:srgbClr val="E8FF8C"/>
              </a:solidFill>
              <a:latin typeface="Poppins"/>
              <a:ea typeface="Poppins"/>
              <a:cs typeface="Poppins"/>
              <a:sym typeface="Poppins"/>
            </a:endParaRPr>
          </a:p>
        </p:txBody>
      </p:sp>
      <p:sp>
        <p:nvSpPr>
          <p:cNvPr id="512" name="Google Shape;512;g251f68fb316_1_159"/>
          <p:cNvSpPr/>
          <p:nvPr/>
        </p:nvSpPr>
        <p:spPr>
          <a:xfrm>
            <a:off x="432000" y="7495188"/>
            <a:ext cx="1688400" cy="1188600"/>
          </a:xfrm>
          <a:prstGeom prst="roundRect">
            <a:avLst>
              <a:gd fmla="val 16667" name="adj"/>
            </a:avLst>
          </a:prstGeom>
          <a:solidFill>
            <a:srgbClr val="588B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251f68fb316_1_159"/>
          <p:cNvSpPr txBox="1"/>
          <p:nvPr/>
        </p:nvSpPr>
        <p:spPr>
          <a:xfrm>
            <a:off x="431400" y="8766050"/>
            <a:ext cx="1612800" cy="465300"/>
          </a:xfrm>
          <a:prstGeom prst="rect">
            <a:avLst/>
          </a:prstGeom>
          <a:noFill/>
          <a:ln>
            <a:noFill/>
          </a:ln>
        </p:spPr>
        <p:txBody>
          <a:bodyPr anchorCtr="0" anchor="t" bIns="58025" lIns="116050" spcFirstLastPara="1" rIns="116050" wrap="square" tIns="58025">
            <a:noAutofit/>
          </a:bodyPr>
          <a:lstStyle/>
          <a:p>
            <a:pPr indent="0" lvl="0" marL="0" marR="0" rtl="0" algn="l">
              <a:lnSpc>
                <a:spcPct val="115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Tiago Pereira</a:t>
            </a:r>
            <a:endParaRPr b="1" i="0" sz="1200" u="none" cap="none" strike="noStrike">
              <a:solidFill>
                <a:srgbClr val="EEEEEE"/>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0" i="0" lang="en-GB" sz="1000" u="none" cap="none" strike="noStrike">
                <a:solidFill>
                  <a:srgbClr val="E8FF8C"/>
                </a:solidFill>
                <a:latin typeface="Poppins"/>
                <a:ea typeface="Poppins"/>
                <a:cs typeface="Poppins"/>
                <a:sym typeface="Poppins"/>
              </a:rPr>
              <a:t>Senior Developer</a:t>
            </a:r>
            <a:endParaRPr b="1" i="0" sz="1200" u="none" cap="none" strike="noStrike">
              <a:solidFill>
                <a:srgbClr val="E8FF8C"/>
              </a:solidFill>
              <a:latin typeface="Poppins"/>
              <a:ea typeface="Poppins"/>
              <a:cs typeface="Poppins"/>
              <a:sym typeface="Poppins"/>
            </a:endParaRPr>
          </a:p>
        </p:txBody>
      </p:sp>
      <p:pic>
        <p:nvPicPr>
          <p:cNvPr id="514" name="Google Shape;514;g251f68fb316_1_159"/>
          <p:cNvPicPr preferRelativeResize="0"/>
          <p:nvPr/>
        </p:nvPicPr>
        <p:blipFill rotWithShape="1">
          <a:blip r:embed="rId4">
            <a:alphaModFix/>
          </a:blip>
          <a:srcRect b="0" l="0" r="0" t="0"/>
          <a:stretch/>
        </p:blipFill>
        <p:spPr>
          <a:xfrm>
            <a:off x="5700986" y="5283600"/>
            <a:ext cx="1173345" cy="1060705"/>
          </a:xfrm>
          <a:prstGeom prst="rect">
            <a:avLst/>
          </a:prstGeom>
          <a:noFill/>
          <a:ln>
            <a:noFill/>
          </a:ln>
        </p:spPr>
      </p:pic>
      <p:pic>
        <p:nvPicPr>
          <p:cNvPr id="515" name="Google Shape;515;g251f68fb316_1_159"/>
          <p:cNvPicPr preferRelativeResize="0"/>
          <p:nvPr/>
        </p:nvPicPr>
        <p:blipFill rotWithShape="1">
          <a:blip r:embed="rId5">
            <a:alphaModFix/>
          </a:blip>
          <a:srcRect b="0" l="0" r="0" t="0"/>
          <a:stretch/>
        </p:blipFill>
        <p:spPr>
          <a:xfrm>
            <a:off x="5640711" y="2880000"/>
            <a:ext cx="1272845" cy="1060704"/>
          </a:xfrm>
          <a:prstGeom prst="rect">
            <a:avLst/>
          </a:prstGeom>
          <a:noFill/>
          <a:ln>
            <a:noFill/>
          </a:ln>
        </p:spPr>
      </p:pic>
      <p:pic>
        <p:nvPicPr>
          <p:cNvPr id="516" name="Google Shape;516;g251f68fb316_1_159"/>
          <p:cNvPicPr preferRelativeResize="0"/>
          <p:nvPr/>
        </p:nvPicPr>
        <p:blipFill rotWithShape="1">
          <a:blip r:embed="rId6">
            <a:alphaModFix/>
          </a:blip>
          <a:srcRect b="0" l="0" r="0" t="0"/>
          <a:stretch/>
        </p:blipFill>
        <p:spPr>
          <a:xfrm>
            <a:off x="658350" y="7587600"/>
            <a:ext cx="1291107" cy="1103956"/>
          </a:xfrm>
          <a:prstGeom prst="rect">
            <a:avLst/>
          </a:prstGeom>
          <a:noFill/>
          <a:ln>
            <a:noFill/>
          </a:ln>
        </p:spPr>
      </p:pic>
      <p:sp>
        <p:nvSpPr>
          <p:cNvPr id="517" name="Google Shape;517;g251f68fb316_1_159"/>
          <p:cNvSpPr/>
          <p:nvPr/>
        </p:nvSpPr>
        <p:spPr>
          <a:xfrm>
            <a:off x="432000" y="2739600"/>
            <a:ext cx="1688400" cy="1190100"/>
          </a:xfrm>
          <a:prstGeom prst="roundRect">
            <a:avLst>
              <a:gd fmla="val 16667" name="adj"/>
            </a:avLst>
          </a:prstGeom>
          <a:solidFill>
            <a:srgbClr val="588B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8" name="Google Shape;518;g251f68fb316_1_159"/>
          <p:cNvPicPr preferRelativeResize="0"/>
          <p:nvPr/>
        </p:nvPicPr>
        <p:blipFill rotWithShape="1">
          <a:blip r:embed="rId7">
            <a:alphaModFix/>
          </a:blip>
          <a:srcRect b="0" l="0" r="0" t="0"/>
          <a:stretch/>
        </p:blipFill>
        <p:spPr>
          <a:xfrm>
            <a:off x="671252" y="2882116"/>
            <a:ext cx="1143001" cy="1057277"/>
          </a:xfrm>
          <a:prstGeom prst="rect">
            <a:avLst/>
          </a:prstGeom>
          <a:noFill/>
          <a:ln>
            <a:noFill/>
          </a:ln>
        </p:spPr>
      </p:pic>
      <p:sp>
        <p:nvSpPr>
          <p:cNvPr id="519" name="Google Shape;519;g251f68fb316_1_159"/>
          <p:cNvSpPr txBox="1"/>
          <p:nvPr/>
        </p:nvSpPr>
        <p:spPr>
          <a:xfrm>
            <a:off x="431400" y="4011410"/>
            <a:ext cx="1807800" cy="448500"/>
          </a:xfrm>
          <a:prstGeom prst="rect">
            <a:avLst/>
          </a:prstGeom>
          <a:noFill/>
          <a:ln>
            <a:noFill/>
          </a:ln>
        </p:spPr>
        <p:txBody>
          <a:bodyPr anchorCtr="0" anchor="t" bIns="58025" lIns="116050" spcFirstLastPara="1" rIns="116050" wrap="square" tIns="58025">
            <a:noAutofit/>
          </a:bodyPr>
          <a:lstStyle/>
          <a:p>
            <a:pPr indent="0" lvl="0" marL="0" marR="0" rtl="0" algn="l">
              <a:lnSpc>
                <a:spcPct val="115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Matthieu Le Berre</a:t>
            </a:r>
            <a:endParaRPr b="1" i="0" sz="1200" u="none" cap="none" strike="noStrike">
              <a:solidFill>
                <a:srgbClr val="EEEEEE"/>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100"/>
              <a:buFont typeface="Arial"/>
              <a:buNone/>
            </a:pPr>
            <a:r>
              <a:rPr b="0" i="0" lang="en-GB" sz="1000" u="none" cap="none" strike="noStrike">
                <a:solidFill>
                  <a:srgbClr val="E8FF8C"/>
                </a:solidFill>
                <a:latin typeface="Poppins"/>
                <a:ea typeface="Poppins"/>
                <a:cs typeface="Poppins"/>
                <a:sym typeface="Poppins"/>
              </a:rPr>
              <a:t>Co-founder, CTO</a:t>
            </a:r>
            <a:endParaRPr b="0" i="0" sz="1000" u="none" cap="none" strike="noStrike">
              <a:solidFill>
                <a:srgbClr val="E8FF8C"/>
              </a:solidFill>
              <a:latin typeface="Poppins"/>
              <a:ea typeface="Poppins"/>
              <a:cs typeface="Poppins"/>
              <a:sym typeface="Poppins"/>
            </a:endParaRPr>
          </a:p>
        </p:txBody>
      </p:sp>
      <p:pic>
        <p:nvPicPr>
          <p:cNvPr id="520" name="Google Shape;520;g251f68fb316_1_159">
            <a:hlinkClick r:id="rId8"/>
          </p:cNvPr>
          <p:cNvPicPr preferRelativeResize="0"/>
          <p:nvPr/>
        </p:nvPicPr>
        <p:blipFill rotWithShape="1">
          <a:blip r:embed="rId9">
            <a:alphaModFix/>
          </a:blip>
          <a:srcRect b="0" l="0" r="0" t="0"/>
          <a:stretch/>
        </p:blipFill>
        <p:spPr>
          <a:xfrm>
            <a:off x="1675350" y="3528000"/>
            <a:ext cx="331200" cy="331200"/>
          </a:xfrm>
          <a:prstGeom prst="rect">
            <a:avLst/>
          </a:prstGeom>
          <a:noFill/>
          <a:ln>
            <a:noFill/>
          </a:ln>
        </p:spPr>
      </p:pic>
      <p:sp>
        <p:nvSpPr>
          <p:cNvPr id="521" name="Google Shape;521;g251f68fb316_1_159"/>
          <p:cNvSpPr/>
          <p:nvPr/>
        </p:nvSpPr>
        <p:spPr>
          <a:xfrm>
            <a:off x="432000" y="5135880"/>
            <a:ext cx="1688400" cy="1188600"/>
          </a:xfrm>
          <a:prstGeom prst="roundRect">
            <a:avLst>
              <a:gd fmla="val 16667" name="adj"/>
            </a:avLst>
          </a:prstGeom>
          <a:solidFill>
            <a:srgbClr val="588B8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251f68fb316_1_159"/>
          <p:cNvSpPr txBox="1"/>
          <p:nvPr/>
        </p:nvSpPr>
        <p:spPr>
          <a:xfrm>
            <a:off x="431400" y="6400800"/>
            <a:ext cx="1691400" cy="431100"/>
          </a:xfrm>
          <a:prstGeom prst="rect">
            <a:avLst/>
          </a:prstGeom>
          <a:noFill/>
          <a:ln>
            <a:noFill/>
          </a:ln>
        </p:spPr>
        <p:txBody>
          <a:bodyPr anchorCtr="0" anchor="t" bIns="58025" lIns="116050" spcFirstLastPara="1" rIns="116050" wrap="square" tIns="58025">
            <a:noAutofit/>
          </a:bodyPr>
          <a:lstStyle/>
          <a:p>
            <a:pPr indent="0" lvl="0" marL="0" marR="0" rtl="0" algn="l">
              <a:lnSpc>
                <a:spcPct val="115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Pavel Khalimov</a:t>
            </a:r>
            <a:endParaRPr b="0" i="0" sz="1200" u="none" cap="none" strike="noStrike">
              <a:solidFill>
                <a:srgbClr val="EEEEEE"/>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0" i="0" lang="en-GB" sz="1000" u="none" cap="none" strike="noStrike">
                <a:solidFill>
                  <a:srgbClr val="E8FF8C"/>
                </a:solidFill>
                <a:latin typeface="Poppins"/>
                <a:ea typeface="Poppins"/>
                <a:cs typeface="Poppins"/>
                <a:sym typeface="Poppins"/>
              </a:rPr>
              <a:t>Senior Developer</a:t>
            </a:r>
            <a:endParaRPr b="1" i="0" sz="1200" u="none" cap="none" strike="noStrike">
              <a:solidFill>
                <a:srgbClr val="E8FF8C"/>
              </a:solidFill>
              <a:latin typeface="Poppins"/>
              <a:ea typeface="Poppins"/>
              <a:cs typeface="Poppins"/>
              <a:sym typeface="Poppins"/>
            </a:endParaRPr>
          </a:p>
        </p:txBody>
      </p:sp>
      <p:grpSp>
        <p:nvGrpSpPr>
          <p:cNvPr id="523" name="Google Shape;523;g251f68fb316_1_159"/>
          <p:cNvGrpSpPr/>
          <p:nvPr/>
        </p:nvGrpSpPr>
        <p:grpSpPr>
          <a:xfrm>
            <a:off x="888665" y="5283600"/>
            <a:ext cx="968452" cy="1060695"/>
            <a:chOff x="1009175" y="4056012"/>
            <a:chExt cx="1084250" cy="1062288"/>
          </a:xfrm>
        </p:grpSpPr>
        <p:pic>
          <p:nvPicPr>
            <p:cNvPr id="524" name="Google Shape;524;g251f68fb316_1_159"/>
            <p:cNvPicPr preferRelativeResize="0"/>
            <p:nvPr/>
          </p:nvPicPr>
          <p:blipFill rotWithShape="1">
            <a:blip r:embed="rId10">
              <a:alphaModFix/>
            </a:blip>
            <a:srcRect b="0" l="0" r="0" t="0"/>
            <a:stretch/>
          </p:blipFill>
          <p:spPr>
            <a:xfrm flipH="1">
              <a:off x="1009175" y="4889700"/>
              <a:ext cx="1084250" cy="228600"/>
            </a:xfrm>
            <a:prstGeom prst="rect">
              <a:avLst/>
            </a:prstGeom>
            <a:noFill/>
            <a:ln>
              <a:noFill/>
            </a:ln>
          </p:spPr>
        </p:pic>
        <p:pic>
          <p:nvPicPr>
            <p:cNvPr id="525" name="Google Shape;525;g251f68fb316_1_159"/>
            <p:cNvPicPr preferRelativeResize="0"/>
            <p:nvPr/>
          </p:nvPicPr>
          <p:blipFill rotWithShape="1">
            <a:blip r:embed="rId11">
              <a:alphaModFix/>
            </a:blip>
            <a:srcRect b="0" l="0" r="0" t="0"/>
            <a:stretch/>
          </p:blipFill>
          <p:spPr>
            <a:xfrm>
              <a:off x="1036704" y="4056012"/>
              <a:ext cx="832183" cy="1036524"/>
            </a:xfrm>
            <a:prstGeom prst="rect">
              <a:avLst/>
            </a:prstGeom>
            <a:noFill/>
            <a:ln>
              <a:noFill/>
            </a:ln>
          </p:spPr>
        </p:pic>
      </p:grpSp>
      <p:sp>
        <p:nvSpPr>
          <p:cNvPr id="526" name="Google Shape;526;g251f68fb316_1_159"/>
          <p:cNvSpPr txBox="1"/>
          <p:nvPr/>
        </p:nvSpPr>
        <p:spPr>
          <a:xfrm>
            <a:off x="2880000" y="6399600"/>
            <a:ext cx="1691400" cy="317100"/>
          </a:xfrm>
          <a:prstGeom prst="rect">
            <a:avLst/>
          </a:prstGeom>
          <a:noFill/>
          <a:ln>
            <a:noFill/>
          </a:ln>
        </p:spPr>
        <p:txBody>
          <a:bodyPr anchorCtr="0" anchor="t" bIns="46250" lIns="92475" spcFirstLastPara="1" rIns="92475" wrap="square" tIns="46250">
            <a:noAutofit/>
          </a:bodyPr>
          <a:lstStyle/>
          <a:p>
            <a:pPr indent="0" lvl="0" marL="0" marR="0" rtl="0" algn="l">
              <a:lnSpc>
                <a:spcPct val="115000"/>
              </a:lnSpc>
              <a:spcBef>
                <a:spcPts val="0"/>
              </a:spcBef>
              <a:spcAft>
                <a:spcPts val="0"/>
              </a:spcAft>
              <a:buClr>
                <a:srgbClr val="000000"/>
              </a:buClr>
              <a:buSzPts val="900"/>
              <a:buFont typeface="Arial"/>
              <a:buNone/>
            </a:pPr>
            <a:r>
              <a:rPr b="1" i="0" lang="en-GB" sz="1200" u="none" cap="none" strike="noStrike">
                <a:solidFill>
                  <a:srgbClr val="EEEEEE"/>
                </a:solidFill>
                <a:latin typeface="Poppins"/>
                <a:ea typeface="Poppins"/>
                <a:cs typeface="Poppins"/>
                <a:sym typeface="Poppins"/>
              </a:rPr>
              <a:t>Pedro Silva</a:t>
            </a:r>
            <a:endParaRPr b="0" i="0" sz="1200" u="none" cap="none" strike="noStrike">
              <a:solidFill>
                <a:srgbClr val="EEEEEE"/>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900"/>
              <a:buFont typeface="Arial"/>
              <a:buNone/>
            </a:pPr>
            <a:r>
              <a:rPr b="0" i="0" lang="en-GB" sz="1000" u="none" cap="none" strike="noStrike">
                <a:solidFill>
                  <a:srgbClr val="E8FF8C"/>
                </a:solidFill>
                <a:latin typeface="Poppins"/>
                <a:ea typeface="Poppins"/>
                <a:cs typeface="Poppins"/>
                <a:sym typeface="Poppins"/>
              </a:rPr>
              <a:t>Senior Engineer in Test</a:t>
            </a:r>
            <a:endParaRPr b="1" i="0" sz="1200" u="none" cap="none" strike="noStrike">
              <a:solidFill>
                <a:srgbClr val="E8FF8C"/>
              </a:solidFill>
              <a:latin typeface="Poppins"/>
              <a:ea typeface="Poppins"/>
              <a:cs typeface="Poppins"/>
              <a:sym typeface="Poppins"/>
            </a:endParaRPr>
          </a:p>
        </p:txBody>
      </p:sp>
      <p:sp>
        <p:nvSpPr>
          <p:cNvPr id="527" name="Google Shape;527;g251f68fb316_1_159"/>
          <p:cNvSpPr/>
          <p:nvPr/>
        </p:nvSpPr>
        <p:spPr>
          <a:xfrm>
            <a:off x="2952000" y="5136000"/>
            <a:ext cx="1688400" cy="1191600"/>
          </a:xfrm>
          <a:prstGeom prst="roundRect">
            <a:avLst>
              <a:gd fmla="val 16667" name="adj"/>
            </a:avLst>
          </a:prstGeom>
          <a:solidFill>
            <a:srgbClr val="588B88"/>
          </a:solidFill>
          <a:ln cap="flat" cmpd="sng" w="9525">
            <a:solidFill>
              <a:srgbClr val="44546A"/>
            </a:solidFill>
            <a:prstDash val="solid"/>
            <a:round/>
            <a:headEnd len="sm" w="sm" type="none"/>
            <a:tailEnd len="sm" w="sm" type="none"/>
          </a:ln>
        </p:spPr>
        <p:txBody>
          <a:bodyPr anchorCtr="0" anchor="ctr" bIns="72850" lIns="72850" spcFirstLastPara="1" rIns="72850" wrap="square" tIns="7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8" name="Google Shape;528;g251f68fb316_1_159"/>
          <p:cNvPicPr preferRelativeResize="0"/>
          <p:nvPr/>
        </p:nvPicPr>
        <p:blipFill rotWithShape="1">
          <a:blip r:embed="rId12">
            <a:alphaModFix amt="92000"/>
          </a:blip>
          <a:srcRect b="24630" l="0" r="0" t="0"/>
          <a:stretch/>
        </p:blipFill>
        <p:spPr>
          <a:xfrm>
            <a:off x="3250800" y="5228523"/>
            <a:ext cx="1173350" cy="1114051"/>
          </a:xfrm>
          <a:prstGeom prst="rect">
            <a:avLst/>
          </a:prstGeom>
          <a:noFill/>
          <a:ln>
            <a:noFill/>
          </a:ln>
        </p:spPr>
      </p:pic>
      <p:sp>
        <p:nvSpPr>
          <p:cNvPr id="529" name="Google Shape;529;g251f68fb316_1_159"/>
          <p:cNvSpPr/>
          <p:nvPr/>
        </p:nvSpPr>
        <p:spPr>
          <a:xfrm>
            <a:off x="3085221" y="7540152"/>
            <a:ext cx="1560000" cy="1185600"/>
          </a:xfrm>
          <a:prstGeom prst="roundRect">
            <a:avLst>
              <a:gd fmla="val 16667" name="adj"/>
            </a:avLst>
          </a:prstGeom>
          <a:solidFill>
            <a:srgbClr val="588B8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0" name="Google Shape;530;g251f68fb316_1_159"/>
          <p:cNvPicPr preferRelativeResize="0"/>
          <p:nvPr/>
        </p:nvPicPr>
        <p:blipFill rotWithShape="1">
          <a:blip r:embed="rId13">
            <a:alphaModFix/>
          </a:blip>
          <a:srcRect b="32414" l="0" r="0" t="0"/>
          <a:stretch/>
        </p:blipFill>
        <p:spPr>
          <a:xfrm>
            <a:off x="3085221" y="7334250"/>
            <a:ext cx="1486880" cy="1385873"/>
          </a:xfrm>
          <a:prstGeom prst="rect">
            <a:avLst/>
          </a:prstGeom>
          <a:noFill/>
          <a:ln>
            <a:noFill/>
          </a:ln>
        </p:spPr>
      </p:pic>
      <p:sp>
        <p:nvSpPr>
          <p:cNvPr id="531" name="Google Shape;531;g251f68fb316_1_159"/>
          <p:cNvSpPr txBox="1"/>
          <p:nvPr/>
        </p:nvSpPr>
        <p:spPr>
          <a:xfrm>
            <a:off x="2813650" y="8845747"/>
            <a:ext cx="2072700" cy="385500"/>
          </a:xfrm>
          <a:prstGeom prst="rect">
            <a:avLst/>
          </a:prstGeom>
          <a:noFill/>
          <a:ln>
            <a:noFill/>
          </a:ln>
        </p:spPr>
        <p:txBody>
          <a:bodyPr anchorCtr="0" anchor="t" bIns="46250" lIns="92475" spcFirstLastPara="1" rIns="92475" wrap="square" tIns="46250">
            <a:noAutofit/>
          </a:bodyPr>
          <a:lstStyle/>
          <a:p>
            <a:pPr indent="0" lvl="0" marL="0" marR="0" rtl="0" algn="ctr">
              <a:lnSpc>
                <a:spcPct val="100000"/>
              </a:lnSpc>
              <a:spcBef>
                <a:spcPts val="0"/>
              </a:spcBef>
              <a:spcAft>
                <a:spcPts val="0"/>
              </a:spcAft>
              <a:buClr>
                <a:srgbClr val="000000"/>
              </a:buClr>
              <a:buSzPts val="900"/>
              <a:buFont typeface="Arial"/>
              <a:buNone/>
            </a:pPr>
            <a:r>
              <a:rPr b="1" i="0" lang="en-GB" sz="1200" u="none" cap="none" strike="noStrike">
                <a:solidFill>
                  <a:srgbClr val="EEEEEE"/>
                </a:solidFill>
                <a:latin typeface="Poppins"/>
                <a:ea typeface="Poppins"/>
                <a:cs typeface="Poppins"/>
                <a:sym typeface="Poppins"/>
              </a:rPr>
              <a:t>Viktor  Klymenko</a:t>
            </a:r>
            <a:endParaRPr b="1" i="0" sz="1200" u="none" cap="none" strike="noStrike">
              <a:solidFill>
                <a:srgbClr val="EEEEEE"/>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rPr b="0" i="0" lang="en-GB" sz="1000" u="none" cap="none" strike="noStrike">
                <a:solidFill>
                  <a:srgbClr val="E8FF8C"/>
                </a:solidFill>
                <a:latin typeface="Poppins"/>
                <a:ea typeface="Poppins"/>
                <a:cs typeface="Poppins"/>
                <a:sym typeface="Poppins"/>
              </a:rPr>
              <a:t>Senior Developer</a:t>
            </a:r>
            <a:endParaRPr b="0" i="0" sz="1000" u="none" cap="none" strike="noStrike">
              <a:solidFill>
                <a:srgbClr val="E8FF8C"/>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6"/>
          <p:cNvSpPr/>
          <p:nvPr/>
        </p:nvSpPr>
        <p:spPr>
          <a:xfrm>
            <a:off x="432000" y="1440000"/>
            <a:ext cx="5173500" cy="591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Meet Trakx advisors </a:t>
            </a:r>
            <a:endParaRPr b="1" i="0" sz="3000" u="none" cap="none" strike="noStrike">
              <a:solidFill>
                <a:schemeClr val="dk1"/>
              </a:solidFill>
              <a:latin typeface="Poppins"/>
              <a:ea typeface="Poppins"/>
              <a:cs typeface="Poppins"/>
              <a:sym typeface="Poppins"/>
            </a:endParaRPr>
          </a:p>
        </p:txBody>
      </p:sp>
      <p:sp>
        <p:nvSpPr>
          <p:cNvPr id="537" name="Google Shape;537;p26"/>
          <p:cNvSpPr/>
          <p:nvPr/>
        </p:nvSpPr>
        <p:spPr>
          <a:xfrm>
            <a:off x="432000" y="2117400"/>
            <a:ext cx="5173500" cy="41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E8FF8C"/>
                </a:solidFill>
                <a:latin typeface="Poppins"/>
                <a:ea typeface="Poppins"/>
                <a:cs typeface="Poppins"/>
                <a:sym typeface="Poppins"/>
              </a:rPr>
              <a:t>Token Sale</a:t>
            </a:r>
            <a:endParaRPr b="1" i="0" sz="2000" u="none" cap="none" strike="noStrike">
              <a:solidFill>
                <a:srgbClr val="E8FF8C"/>
              </a:solidFill>
              <a:latin typeface="Poppins"/>
              <a:ea typeface="Poppins"/>
              <a:cs typeface="Poppins"/>
              <a:sym typeface="Poppins"/>
            </a:endParaRPr>
          </a:p>
        </p:txBody>
      </p:sp>
      <p:sp>
        <p:nvSpPr>
          <p:cNvPr id="538" name="Google Shape;538;p26"/>
          <p:cNvSpPr/>
          <p:nvPr/>
        </p:nvSpPr>
        <p:spPr>
          <a:xfrm>
            <a:off x="432000" y="6364650"/>
            <a:ext cx="5173500" cy="41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E8FF8C"/>
                </a:solidFill>
                <a:latin typeface="Poppins"/>
                <a:ea typeface="Poppins"/>
                <a:cs typeface="Poppins"/>
                <a:sym typeface="Poppins"/>
              </a:rPr>
              <a:t>Trakx Strategic Committee</a:t>
            </a:r>
            <a:endParaRPr b="1" i="0" sz="2000" u="none" cap="none" strike="noStrike">
              <a:solidFill>
                <a:srgbClr val="E8FF8C"/>
              </a:solidFill>
              <a:latin typeface="Poppins"/>
              <a:ea typeface="Poppins"/>
              <a:cs typeface="Poppins"/>
              <a:sym typeface="Poppins"/>
            </a:endParaRPr>
          </a:p>
        </p:txBody>
      </p:sp>
      <p:sp>
        <p:nvSpPr>
          <p:cNvPr id="539" name="Google Shape;539;p26"/>
          <p:cNvSpPr txBox="1"/>
          <p:nvPr/>
        </p:nvSpPr>
        <p:spPr>
          <a:xfrm>
            <a:off x="432000" y="9928500"/>
            <a:ext cx="2017500" cy="419400"/>
          </a:xfrm>
          <a:prstGeom prst="rect">
            <a:avLst/>
          </a:prstGeom>
          <a:noFill/>
          <a:ln>
            <a:noFill/>
          </a:ln>
        </p:spPr>
        <p:txBody>
          <a:bodyPr anchorCtr="0" anchor="t" bIns="58025" lIns="116050" spcFirstLastPara="1" rIns="116050" wrap="square" tIns="58025">
            <a:noAutofit/>
          </a:bodyPr>
          <a:lstStyle/>
          <a:p>
            <a:pPr indent="0" lvl="0" marL="0" marR="0" rtl="0" algn="l">
              <a:lnSpc>
                <a:spcPct val="100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Didier Seillier</a:t>
            </a:r>
            <a:endParaRPr b="1" i="0" sz="12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100"/>
              <a:buFont typeface="Arial"/>
              <a:buNone/>
            </a:pPr>
            <a:r>
              <a:rPr b="0" i="0" lang="en-GB" sz="1000" u="none" cap="none" strike="noStrike">
                <a:solidFill>
                  <a:srgbClr val="EEEEEE"/>
                </a:solidFill>
                <a:latin typeface="Poppins"/>
                <a:ea typeface="Poppins"/>
                <a:cs typeface="Poppins"/>
                <a:sym typeface="Poppins"/>
              </a:rPr>
              <a:t>Dir. of Dauphine Incubator</a:t>
            </a:r>
            <a:endParaRPr b="0" i="0" sz="1000" u="none" cap="none" strike="noStrike">
              <a:solidFill>
                <a:srgbClr val="EEEEEE"/>
              </a:solidFill>
              <a:latin typeface="Poppins"/>
              <a:ea typeface="Poppins"/>
              <a:cs typeface="Poppins"/>
              <a:sym typeface="Poppins"/>
            </a:endParaRPr>
          </a:p>
        </p:txBody>
      </p:sp>
      <p:sp>
        <p:nvSpPr>
          <p:cNvPr id="540" name="Google Shape;540;p26"/>
          <p:cNvSpPr txBox="1"/>
          <p:nvPr/>
        </p:nvSpPr>
        <p:spPr>
          <a:xfrm>
            <a:off x="2879975" y="7948200"/>
            <a:ext cx="1688400" cy="419400"/>
          </a:xfrm>
          <a:prstGeom prst="rect">
            <a:avLst/>
          </a:prstGeom>
          <a:noFill/>
          <a:ln>
            <a:noFill/>
          </a:ln>
        </p:spPr>
        <p:txBody>
          <a:bodyPr anchorCtr="0" anchor="t" bIns="58025" lIns="116050" spcFirstLastPara="1" rIns="116050" wrap="square" tIns="58025">
            <a:noAutofit/>
          </a:bodyPr>
          <a:lstStyle/>
          <a:p>
            <a:pPr indent="0" lvl="0" marL="0" marR="0" rtl="0" algn="l">
              <a:lnSpc>
                <a:spcPct val="100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Laurent Seyer</a:t>
            </a:r>
            <a:endParaRPr b="1" i="0" sz="12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100"/>
              <a:buFont typeface="Arial"/>
              <a:buNone/>
            </a:pPr>
            <a:r>
              <a:rPr b="0" i="0" lang="en-GB" sz="900" u="none" cap="none" strike="noStrike">
                <a:solidFill>
                  <a:srgbClr val="EEEEEE"/>
                </a:solidFill>
                <a:latin typeface="Poppins"/>
                <a:ea typeface="Poppins"/>
                <a:cs typeface="Poppins"/>
                <a:sym typeface="Poppins"/>
              </a:rPr>
              <a:t>Ex-</a:t>
            </a:r>
            <a:r>
              <a:rPr b="0" i="0" lang="en-GB" sz="1000" u="none" cap="none" strike="noStrike">
                <a:solidFill>
                  <a:srgbClr val="EEEEEE"/>
                </a:solidFill>
                <a:latin typeface="Poppins"/>
                <a:ea typeface="Poppins"/>
                <a:cs typeface="Poppins"/>
                <a:sym typeface="Poppins"/>
              </a:rPr>
              <a:t>COO MSCI</a:t>
            </a:r>
            <a:endParaRPr b="0" i="0" sz="10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100"/>
              <a:buFont typeface="Arial"/>
              <a:buNone/>
            </a:pPr>
            <a:r>
              <a:rPr b="0" i="0" lang="en-GB" sz="900" u="none" cap="none" strike="noStrike">
                <a:solidFill>
                  <a:srgbClr val="EEEEEE"/>
                </a:solidFill>
                <a:latin typeface="Poppins"/>
                <a:ea typeface="Poppins"/>
                <a:cs typeface="Poppins"/>
                <a:sym typeface="Poppins"/>
              </a:rPr>
              <a:t>ex-</a:t>
            </a:r>
            <a:r>
              <a:rPr b="0" i="0" lang="en-GB" sz="1000" u="none" cap="none" strike="noStrike">
                <a:solidFill>
                  <a:srgbClr val="EEEEEE"/>
                </a:solidFill>
                <a:latin typeface="Poppins"/>
                <a:ea typeface="Poppins"/>
                <a:cs typeface="Poppins"/>
                <a:sym typeface="Poppins"/>
              </a:rPr>
              <a:t>CEO Lyxor</a:t>
            </a:r>
            <a:endParaRPr b="0" i="0" sz="1000" u="none" cap="none" strike="noStrike">
              <a:solidFill>
                <a:srgbClr val="EEEEEE"/>
              </a:solidFill>
              <a:latin typeface="Poppins"/>
              <a:ea typeface="Poppins"/>
              <a:cs typeface="Poppins"/>
              <a:sym typeface="Poppins"/>
            </a:endParaRPr>
          </a:p>
        </p:txBody>
      </p:sp>
      <p:sp>
        <p:nvSpPr>
          <p:cNvPr id="541" name="Google Shape;541;p26"/>
          <p:cNvSpPr txBox="1"/>
          <p:nvPr/>
        </p:nvSpPr>
        <p:spPr>
          <a:xfrm>
            <a:off x="2864975" y="9942300"/>
            <a:ext cx="2017500" cy="497100"/>
          </a:xfrm>
          <a:prstGeom prst="rect">
            <a:avLst/>
          </a:prstGeom>
          <a:noFill/>
          <a:ln>
            <a:noFill/>
          </a:ln>
        </p:spPr>
        <p:txBody>
          <a:bodyPr anchorCtr="0" anchor="t" bIns="58025" lIns="116050" spcFirstLastPara="1" rIns="116050" wrap="square" tIns="58025">
            <a:noAutofit/>
          </a:bodyPr>
          <a:lstStyle/>
          <a:p>
            <a:pPr indent="0" lvl="0" marL="0" marR="0" rtl="0" algn="l">
              <a:lnSpc>
                <a:spcPct val="100000"/>
              </a:lnSpc>
              <a:spcBef>
                <a:spcPts val="0"/>
              </a:spcBef>
              <a:spcAft>
                <a:spcPts val="0"/>
              </a:spcAft>
              <a:buClr>
                <a:srgbClr val="000000"/>
              </a:buClr>
              <a:buSzPts val="1000"/>
              <a:buFont typeface="Arial"/>
              <a:buNone/>
            </a:pPr>
            <a:r>
              <a:rPr b="1" i="0" lang="en-GB" sz="1200" u="none" cap="none" strike="noStrike">
                <a:solidFill>
                  <a:srgbClr val="EEEEEE"/>
                </a:solidFill>
                <a:latin typeface="Poppins"/>
                <a:ea typeface="Poppins"/>
                <a:cs typeface="Poppins"/>
                <a:sym typeface="Poppins"/>
              </a:rPr>
              <a:t>Mathieu Amzallag</a:t>
            </a:r>
            <a:endParaRPr b="1" i="0" sz="12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100"/>
              <a:buFont typeface="Arial"/>
              <a:buNone/>
            </a:pPr>
            <a:r>
              <a:rPr b="0" i="0" lang="en-GB" sz="1000" u="none" cap="none" strike="noStrike">
                <a:solidFill>
                  <a:srgbClr val="EEEEEE"/>
                </a:solidFill>
                <a:latin typeface="Poppins"/>
                <a:ea typeface="Poppins"/>
                <a:cs typeface="Poppins"/>
                <a:sym typeface="Poppins"/>
              </a:rPr>
              <a:t>M&amp;A @ FinancièreCambon</a:t>
            </a:r>
            <a:endParaRPr b="1" i="0" sz="1200" u="none" cap="none" strike="noStrike">
              <a:solidFill>
                <a:srgbClr val="EEEEEE"/>
              </a:solidFill>
              <a:latin typeface="Poppins"/>
              <a:ea typeface="Poppins"/>
              <a:cs typeface="Poppins"/>
              <a:sym typeface="Poppins"/>
            </a:endParaRPr>
          </a:p>
        </p:txBody>
      </p:sp>
      <p:sp>
        <p:nvSpPr>
          <p:cNvPr id="542" name="Google Shape;542;p26"/>
          <p:cNvSpPr/>
          <p:nvPr/>
        </p:nvSpPr>
        <p:spPr>
          <a:xfrm>
            <a:off x="432000" y="2610675"/>
            <a:ext cx="1688400" cy="1107000"/>
          </a:xfrm>
          <a:prstGeom prst="roundRect">
            <a:avLst>
              <a:gd fmla="val 16667" name="adj"/>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3" name="Google Shape;543;p26"/>
          <p:cNvPicPr preferRelativeResize="0"/>
          <p:nvPr/>
        </p:nvPicPr>
        <p:blipFill rotWithShape="1">
          <a:blip r:embed="rId3">
            <a:alphaModFix/>
          </a:blip>
          <a:srcRect b="16617" l="0" r="0" t="0"/>
          <a:stretch/>
        </p:blipFill>
        <p:spPr>
          <a:xfrm>
            <a:off x="817025" y="2715000"/>
            <a:ext cx="1062000" cy="1000174"/>
          </a:xfrm>
          <a:prstGeom prst="rect">
            <a:avLst/>
          </a:prstGeom>
          <a:noFill/>
          <a:ln>
            <a:noFill/>
          </a:ln>
        </p:spPr>
      </p:pic>
      <p:sp>
        <p:nvSpPr>
          <p:cNvPr id="544" name="Google Shape;544;p26"/>
          <p:cNvSpPr/>
          <p:nvPr/>
        </p:nvSpPr>
        <p:spPr>
          <a:xfrm>
            <a:off x="2880000" y="2639200"/>
            <a:ext cx="1688400" cy="1107000"/>
          </a:xfrm>
          <a:prstGeom prst="roundRect">
            <a:avLst>
              <a:gd fmla="val 16667" name="adj"/>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6"/>
          <p:cNvSpPr/>
          <p:nvPr/>
        </p:nvSpPr>
        <p:spPr>
          <a:xfrm>
            <a:off x="5400000" y="2639200"/>
            <a:ext cx="1688400" cy="1107000"/>
          </a:xfrm>
          <a:prstGeom prst="roundRect">
            <a:avLst>
              <a:gd fmla="val 16667" name="adj"/>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6"/>
          <p:cNvSpPr/>
          <p:nvPr/>
        </p:nvSpPr>
        <p:spPr>
          <a:xfrm>
            <a:off x="485800" y="4563900"/>
            <a:ext cx="1688400" cy="1107000"/>
          </a:xfrm>
          <a:prstGeom prst="roundRect">
            <a:avLst>
              <a:gd fmla="val 16667" name="adj"/>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7" name="Google Shape;547;p26"/>
          <p:cNvPicPr preferRelativeResize="0"/>
          <p:nvPr/>
        </p:nvPicPr>
        <p:blipFill rotWithShape="1">
          <a:blip r:embed="rId4">
            <a:alphaModFix/>
          </a:blip>
          <a:srcRect b="12816" l="1078" r="0" t="0"/>
          <a:stretch/>
        </p:blipFill>
        <p:spPr>
          <a:xfrm>
            <a:off x="665175" y="4644000"/>
            <a:ext cx="1170525" cy="1031650"/>
          </a:xfrm>
          <a:prstGeom prst="rect">
            <a:avLst/>
          </a:prstGeom>
          <a:noFill/>
          <a:ln>
            <a:noFill/>
          </a:ln>
        </p:spPr>
      </p:pic>
      <p:sp>
        <p:nvSpPr>
          <p:cNvPr id="548" name="Google Shape;548;p26"/>
          <p:cNvSpPr txBox="1"/>
          <p:nvPr/>
        </p:nvSpPr>
        <p:spPr>
          <a:xfrm>
            <a:off x="401725" y="3799900"/>
            <a:ext cx="1911000" cy="419400"/>
          </a:xfrm>
          <a:prstGeom prst="rect">
            <a:avLst/>
          </a:prstGeom>
          <a:noFill/>
          <a:ln>
            <a:noFill/>
          </a:ln>
        </p:spPr>
        <p:txBody>
          <a:bodyPr anchorCtr="0" anchor="t" bIns="58025" lIns="116050" spcFirstLastPara="1" rIns="116050" wrap="square" tIns="58025">
            <a:noAutofit/>
          </a:bodyPr>
          <a:lstStyle/>
          <a:p>
            <a:pPr indent="0" lvl="0" marL="0" marR="0" rtl="0" algn="l">
              <a:lnSpc>
                <a:spcPct val="100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Christophe Coutteau</a:t>
            </a:r>
            <a:endParaRPr b="1" i="0" sz="12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100"/>
              <a:buFont typeface="Arial"/>
              <a:buNone/>
            </a:pPr>
            <a:r>
              <a:rPr b="0" i="0" lang="en-GB" sz="1000" u="none" cap="none" strike="noStrike">
                <a:solidFill>
                  <a:srgbClr val="EEEEEE"/>
                </a:solidFill>
                <a:latin typeface="Poppins"/>
                <a:ea typeface="Poppins"/>
                <a:cs typeface="Poppins"/>
                <a:sym typeface="Poppins"/>
              </a:rPr>
              <a:t>Private Wealth manager</a:t>
            </a:r>
            <a:endParaRPr b="0" i="0" sz="1000" u="none" cap="none" strike="noStrike">
              <a:solidFill>
                <a:srgbClr val="EEEEEE"/>
              </a:solidFill>
              <a:latin typeface="Poppins"/>
              <a:ea typeface="Poppins"/>
              <a:cs typeface="Poppins"/>
              <a:sym typeface="Poppins"/>
            </a:endParaRPr>
          </a:p>
        </p:txBody>
      </p:sp>
      <p:sp>
        <p:nvSpPr>
          <p:cNvPr id="549" name="Google Shape;549;p26"/>
          <p:cNvSpPr txBox="1"/>
          <p:nvPr/>
        </p:nvSpPr>
        <p:spPr>
          <a:xfrm>
            <a:off x="2880000" y="3761500"/>
            <a:ext cx="2155800" cy="497100"/>
          </a:xfrm>
          <a:prstGeom prst="rect">
            <a:avLst/>
          </a:prstGeom>
          <a:noFill/>
          <a:ln>
            <a:noFill/>
          </a:ln>
        </p:spPr>
        <p:txBody>
          <a:bodyPr anchorCtr="0" anchor="t" bIns="58025" lIns="116050" spcFirstLastPara="1" rIns="116050" wrap="square" tIns="58025">
            <a:noAutofit/>
          </a:bodyPr>
          <a:lstStyle/>
          <a:p>
            <a:pPr indent="0" lvl="0" marL="0" marR="0" rtl="0" algn="l">
              <a:lnSpc>
                <a:spcPct val="100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Christophe Barraud</a:t>
            </a:r>
            <a:endParaRPr b="1" i="0" sz="12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100"/>
              <a:buFont typeface="Arial"/>
              <a:buNone/>
            </a:pPr>
            <a:r>
              <a:rPr b="0" i="0" lang="en-GB" sz="1000" u="none" cap="none" strike="noStrike">
                <a:solidFill>
                  <a:srgbClr val="EEEEEE"/>
                </a:solidFill>
                <a:latin typeface="Poppins"/>
                <a:ea typeface="Poppins"/>
                <a:cs typeface="Poppins"/>
                <a:sym typeface="Poppins"/>
              </a:rPr>
              <a:t>Chief economist @MarketSecurities</a:t>
            </a:r>
            <a:endParaRPr b="0" i="0" sz="1000" u="none" cap="none" strike="noStrike">
              <a:solidFill>
                <a:srgbClr val="EEEEEE"/>
              </a:solidFill>
              <a:latin typeface="Poppins"/>
              <a:ea typeface="Poppins"/>
              <a:cs typeface="Poppins"/>
              <a:sym typeface="Poppins"/>
            </a:endParaRPr>
          </a:p>
        </p:txBody>
      </p:sp>
      <p:sp>
        <p:nvSpPr>
          <p:cNvPr id="550" name="Google Shape;550;p26"/>
          <p:cNvSpPr txBox="1"/>
          <p:nvPr/>
        </p:nvSpPr>
        <p:spPr>
          <a:xfrm>
            <a:off x="5383950" y="3723650"/>
            <a:ext cx="1755300" cy="419400"/>
          </a:xfrm>
          <a:prstGeom prst="rect">
            <a:avLst/>
          </a:prstGeom>
          <a:noFill/>
          <a:ln>
            <a:noFill/>
          </a:ln>
        </p:spPr>
        <p:txBody>
          <a:bodyPr anchorCtr="0" anchor="t" bIns="58025" lIns="116050" spcFirstLastPara="1" rIns="116050" wrap="square" tIns="58025">
            <a:noAutofit/>
          </a:bodyPr>
          <a:lstStyle/>
          <a:p>
            <a:pPr indent="0" lvl="0" marL="0" marR="0" rtl="0" algn="ctr">
              <a:lnSpc>
                <a:spcPct val="100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Gabriel Rebibo</a:t>
            </a:r>
            <a:endParaRPr b="1" i="0" sz="1200" u="none" cap="none" strike="noStrike">
              <a:solidFill>
                <a:srgbClr val="EEEEEE"/>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00"/>
              <a:buFont typeface="Arial"/>
              <a:buNone/>
            </a:pPr>
            <a:r>
              <a:rPr b="0" i="0" lang="en-GB" sz="1000" u="none" cap="none" strike="noStrike">
                <a:solidFill>
                  <a:srgbClr val="EEEEEE"/>
                </a:solidFill>
                <a:latin typeface="Poppins"/>
                <a:ea typeface="Poppins"/>
                <a:cs typeface="Poppins"/>
                <a:sym typeface="Poppins"/>
              </a:rPr>
              <a:t>Co-founder @Atka</a:t>
            </a:r>
            <a:endParaRPr b="1" i="0" sz="1200" u="none" cap="none" strike="noStrike">
              <a:solidFill>
                <a:srgbClr val="EEEEEE"/>
              </a:solidFill>
              <a:latin typeface="Poppins"/>
              <a:ea typeface="Poppins"/>
              <a:cs typeface="Poppins"/>
              <a:sym typeface="Poppins"/>
            </a:endParaRPr>
          </a:p>
        </p:txBody>
      </p:sp>
      <p:sp>
        <p:nvSpPr>
          <p:cNvPr id="551" name="Google Shape;551;p26"/>
          <p:cNvSpPr/>
          <p:nvPr/>
        </p:nvSpPr>
        <p:spPr>
          <a:xfrm>
            <a:off x="5400000" y="6837700"/>
            <a:ext cx="1688400" cy="1107000"/>
          </a:xfrm>
          <a:prstGeom prst="roundRect">
            <a:avLst>
              <a:gd fmla="val 16667" name="adj"/>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6"/>
          <p:cNvSpPr/>
          <p:nvPr/>
        </p:nvSpPr>
        <p:spPr>
          <a:xfrm>
            <a:off x="2880000" y="6837700"/>
            <a:ext cx="1688400" cy="1107000"/>
          </a:xfrm>
          <a:prstGeom prst="roundRect">
            <a:avLst>
              <a:gd fmla="val 16667" name="adj"/>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26"/>
          <p:cNvPicPr preferRelativeResize="0"/>
          <p:nvPr/>
        </p:nvPicPr>
        <p:blipFill rotWithShape="1">
          <a:blip r:embed="rId5">
            <a:alphaModFix/>
          </a:blip>
          <a:srcRect b="9140" l="0" r="0" t="0"/>
          <a:stretch/>
        </p:blipFill>
        <p:spPr>
          <a:xfrm>
            <a:off x="3202213" y="6939600"/>
            <a:ext cx="1170525" cy="1005850"/>
          </a:xfrm>
          <a:prstGeom prst="rect">
            <a:avLst/>
          </a:prstGeom>
          <a:noFill/>
          <a:ln>
            <a:noFill/>
          </a:ln>
        </p:spPr>
      </p:pic>
      <p:sp>
        <p:nvSpPr>
          <p:cNvPr id="554" name="Google Shape;554;p26"/>
          <p:cNvSpPr/>
          <p:nvPr/>
        </p:nvSpPr>
        <p:spPr>
          <a:xfrm>
            <a:off x="432000" y="6860775"/>
            <a:ext cx="1688400" cy="1107000"/>
          </a:xfrm>
          <a:prstGeom prst="roundRect">
            <a:avLst>
              <a:gd fmla="val 16667" name="adj"/>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5" name="Google Shape;555;p26"/>
          <p:cNvPicPr preferRelativeResize="0"/>
          <p:nvPr/>
        </p:nvPicPr>
        <p:blipFill rotWithShape="1">
          <a:blip r:embed="rId6">
            <a:alphaModFix/>
          </a:blip>
          <a:srcRect b="0" l="0" r="0" t="0"/>
          <a:stretch/>
        </p:blipFill>
        <p:spPr>
          <a:xfrm>
            <a:off x="812775" y="6975600"/>
            <a:ext cx="1005850" cy="1005850"/>
          </a:xfrm>
          <a:prstGeom prst="rect">
            <a:avLst/>
          </a:prstGeom>
          <a:noFill/>
          <a:ln>
            <a:noFill/>
          </a:ln>
        </p:spPr>
      </p:pic>
      <p:sp>
        <p:nvSpPr>
          <p:cNvPr id="556" name="Google Shape;556;p26"/>
          <p:cNvSpPr/>
          <p:nvPr/>
        </p:nvSpPr>
        <p:spPr>
          <a:xfrm>
            <a:off x="432000" y="8745300"/>
            <a:ext cx="1688400" cy="1107000"/>
          </a:xfrm>
          <a:prstGeom prst="roundRect">
            <a:avLst>
              <a:gd fmla="val 16667" name="adj"/>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7" name="Google Shape;557;p26"/>
          <p:cNvPicPr preferRelativeResize="0"/>
          <p:nvPr/>
        </p:nvPicPr>
        <p:blipFill rotWithShape="1">
          <a:blip r:embed="rId7">
            <a:alphaModFix/>
          </a:blip>
          <a:srcRect b="11172" l="0" r="0" t="0"/>
          <a:stretch/>
        </p:blipFill>
        <p:spPr>
          <a:xfrm>
            <a:off x="733500" y="8833800"/>
            <a:ext cx="1220350" cy="1025575"/>
          </a:xfrm>
          <a:prstGeom prst="rect">
            <a:avLst/>
          </a:prstGeom>
          <a:noFill/>
          <a:ln>
            <a:noFill/>
          </a:ln>
        </p:spPr>
      </p:pic>
      <p:pic>
        <p:nvPicPr>
          <p:cNvPr id="558" name="Google Shape;558;p26"/>
          <p:cNvPicPr preferRelativeResize="0"/>
          <p:nvPr/>
        </p:nvPicPr>
        <p:blipFill rotWithShape="1">
          <a:blip r:embed="rId7">
            <a:alphaModFix/>
          </a:blip>
          <a:srcRect b="14679" l="79467" r="12974" t="83463"/>
          <a:stretch/>
        </p:blipFill>
        <p:spPr>
          <a:xfrm>
            <a:off x="1781850" y="9794450"/>
            <a:ext cx="92225" cy="21425"/>
          </a:xfrm>
          <a:prstGeom prst="rect">
            <a:avLst/>
          </a:prstGeom>
          <a:noFill/>
          <a:ln>
            <a:noFill/>
          </a:ln>
        </p:spPr>
      </p:pic>
      <p:grpSp>
        <p:nvGrpSpPr>
          <p:cNvPr id="559" name="Google Shape;559;p26"/>
          <p:cNvGrpSpPr/>
          <p:nvPr/>
        </p:nvGrpSpPr>
        <p:grpSpPr>
          <a:xfrm>
            <a:off x="5701075" y="6918000"/>
            <a:ext cx="1170525" cy="1031662"/>
            <a:chOff x="5701075" y="7269275"/>
            <a:chExt cx="1170525" cy="1031662"/>
          </a:xfrm>
        </p:grpSpPr>
        <p:pic>
          <p:nvPicPr>
            <p:cNvPr id="560" name="Google Shape;560;p26"/>
            <p:cNvPicPr preferRelativeResize="0"/>
            <p:nvPr/>
          </p:nvPicPr>
          <p:blipFill rotWithShape="1">
            <a:blip r:embed="rId6">
              <a:alphaModFix/>
            </a:blip>
            <a:srcRect b="0" l="0" r="0" t="75975"/>
            <a:stretch/>
          </p:blipFill>
          <p:spPr>
            <a:xfrm>
              <a:off x="5701075" y="8019725"/>
              <a:ext cx="1170525" cy="281212"/>
            </a:xfrm>
            <a:prstGeom prst="rect">
              <a:avLst/>
            </a:prstGeom>
            <a:noFill/>
            <a:ln>
              <a:noFill/>
            </a:ln>
          </p:spPr>
        </p:pic>
        <p:pic>
          <p:nvPicPr>
            <p:cNvPr id="561" name="Google Shape;561;p26"/>
            <p:cNvPicPr preferRelativeResize="0"/>
            <p:nvPr/>
          </p:nvPicPr>
          <p:blipFill rotWithShape="1">
            <a:blip r:embed="rId8">
              <a:alphaModFix/>
            </a:blip>
            <a:srcRect b="0" l="0" r="0" t="0"/>
            <a:stretch/>
          </p:blipFill>
          <p:spPr>
            <a:xfrm>
              <a:off x="5933125" y="7269275"/>
              <a:ext cx="706425" cy="1005851"/>
            </a:xfrm>
            <a:prstGeom prst="rect">
              <a:avLst/>
            </a:prstGeom>
            <a:noFill/>
            <a:ln>
              <a:noFill/>
            </a:ln>
          </p:spPr>
        </p:pic>
      </p:grpSp>
      <p:sp>
        <p:nvSpPr>
          <p:cNvPr id="562" name="Google Shape;562;p26"/>
          <p:cNvSpPr/>
          <p:nvPr/>
        </p:nvSpPr>
        <p:spPr>
          <a:xfrm>
            <a:off x="2880000" y="8714100"/>
            <a:ext cx="1688400" cy="1107000"/>
          </a:xfrm>
          <a:prstGeom prst="roundRect">
            <a:avLst>
              <a:gd fmla="val 16667" name="adj"/>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6"/>
          <p:cNvSpPr txBox="1"/>
          <p:nvPr/>
        </p:nvSpPr>
        <p:spPr>
          <a:xfrm>
            <a:off x="432000" y="7975300"/>
            <a:ext cx="2017500" cy="419400"/>
          </a:xfrm>
          <a:prstGeom prst="rect">
            <a:avLst/>
          </a:prstGeom>
          <a:noFill/>
          <a:ln>
            <a:noFill/>
          </a:ln>
        </p:spPr>
        <p:txBody>
          <a:bodyPr anchorCtr="0" anchor="t" bIns="58025" lIns="116050" spcFirstLastPara="1" rIns="116050" wrap="square" tIns="58025">
            <a:noAutofit/>
          </a:bodyPr>
          <a:lstStyle/>
          <a:p>
            <a:pPr indent="0" lvl="0" marL="0" marR="0" rtl="0" algn="l">
              <a:lnSpc>
                <a:spcPct val="100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Jean-Marc Bonnefous</a:t>
            </a:r>
            <a:endParaRPr b="1" i="0" sz="12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100"/>
              <a:buFont typeface="Arial"/>
              <a:buNone/>
            </a:pPr>
            <a:r>
              <a:rPr b="0" i="0" lang="en-GB" sz="1000" u="none" cap="none" strike="noStrike">
                <a:solidFill>
                  <a:srgbClr val="EEEEEE"/>
                </a:solidFill>
                <a:latin typeface="Poppins"/>
                <a:ea typeface="Poppins"/>
                <a:cs typeface="Poppins"/>
                <a:sym typeface="Poppins"/>
              </a:rPr>
              <a:t>Partner CEO @ Tellurian</a:t>
            </a:r>
            <a:endParaRPr b="0" i="0" sz="10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100"/>
              <a:buFont typeface="Arial"/>
              <a:buNone/>
            </a:pPr>
            <a:r>
              <a:rPr b="0" i="0" lang="en-GB" sz="1000" u="none" cap="none" strike="noStrike">
                <a:solidFill>
                  <a:srgbClr val="EEEEEE"/>
                </a:solidFill>
                <a:latin typeface="Poppins"/>
                <a:ea typeface="Poppins"/>
                <a:cs typeface="Poppins"/>
                <a:sym typeface="Poppins"/>
              </a:rPr>
              <a:t>Ex BNP Trading</a:t>
            </a:r>
            <a:endParaRPr b="0" i="0" sz="1000" u="none" cap="none" strike="noStrike">
              <a:solidFill>
                <a:srgbClr val="EEEEEE"/>
              </a:solidFill>
              <a:latin typeface="Poppins"/>
              <a:ea typeface="Poppins"/>
              <a:cs typeface="Poppins"/>
              <a:sym typeface="Poppins"/>
            </a:endParaRPr>
          </a:p>
        </p:txBody>
      </p:sp>
      <p:sp>
        <p:nvSpPr>
          <p:cNvPr id="564" name="Google Shape;564;p26"/>
          <p:cNvSpPr txBox="1"/>
          <p:nvPr/>
        </p:nvSpPr>
        <p:spPr>
          <a:xfrm>
            <a:off x="432000" y="5744688"/>
            <a:ext cx="1781100" cy="419400"/>
          </a:xfrm>
          <a:prstGeom prst="rect">
            <a:avLst/>
          </a:prstGeom>
          <a:noFill/>
          <a:ln>
            <a:noFill/>
          </a:ln>
        </p:spPr>
        <p:txBody>
          <a:bodyPr anchorCtr="0" anchor="t" bIns="58025" lIns="116050" spcFirstLastPara="1" rIns="116050" wrap="square" tIns="58025">
            <a:noAutofit/>
          </a:bodyPr>
          <a:lstStyle/>
          <a:p>
            <a:pPr indent="0" lvl="0" marL="0" marR="0" rtl="0" algn="l">
              <a:lnSpc>
                <a:spcPct val="100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Daniel Arroche</a:t>
            </a:r>
            <a:endParaRPr b="1" i="0" sz="12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100"/>
              <a:buFont typeface="Arial"/>
              <a:buNone/>
            </a:pPr>
            <a:r>
              <a:rPr b="0" i="0" lang="en-GB" sz="1000" u="none" cap="none" strike="noStrike">
                <a:solidFill>
                  <a:srgbClr val="EEEEEE"/>
                </a:solidFill>
                <a:latin typeface="Poppins"/>
                <a:ea typeface="Poppins"/>
                <a:cs typeface="Poppins"/>
                <a:sym typeface="Poppins"/>
              </a:rPr>
              <a:t>Lawyer @ d&amp;a Partners</a:t>
            </a:r>
            <a:endParaRPr b="0" i="0" sz="1000" u="none" cap="none" strike="noStrike">
              <a:solidFill>
                <a:srgbClr val="EEEEEE"/>
              </a:solidFill>
              <a:latin typeface="Poppins"/>
              <a:ea typeface="Poppins"/>
              <a:cs typeface="Poppins"/>
              <a:sym typeface="Poppins"/>
            </a:endParaRPr>
          </a:p>
        </p:txBody>
      </p:sp>
      <p:sp>
        <p:nvSpPr>
          <p:cNvPr id="565" name="Google Shape;565;p26"/>
          <p:cNvSpPr txBox="1"/>
          <p:nvPr/>
        </p:nvSpPr>
        <p:spPr>
          <a:xfrm>
            <a:off x="5323800" y="7948200"/>
            <a:ext cx="1679400" cy="497100"/>
          </a:xfrm>
          <a:prstGeom prst="rect">
            <a:avLst/>
          </a:prstGeom>
          <a:noFill/>
          <a:ln>
            <a:noFill/>
          </a:ln>
        </p:spPr>
        <p:txBody>
          <a:bodyPr anchorCtr="0" anchor="t" bIns="58025" lIns="116050" spcFirstLastPara="1" rIns="116050" wrap="square" tIns="58025">
            <a:noAutofit/>
          </a:bodyPr>
          <a:lstStyle/>
          <a:p>
            <a:pPr indent="0" lvl="0" marL="0" marR="0" rtl="0" algn="l">
              <a:lnSpc>
                <a:spcPct val="100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Didier Varlet</a:t>
            </a:r>
            <a:endParaRPr b="1" i="0" sz="12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rgbClr val="EEEEEE"/>
                </a:solidFill>
                <a:latin typeface="Poppins"/>
                <a:ea typeface="Poppins"/>
                <a:cs typeface="Poppins"/>
                <a:sym typeface="Poppins"/>
              </a:rPr>
              <a:t>CEO Cartesia</a:t>
            </a:r>
            <a:endParaRPr b="0" i="0" sz="10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rgbClr val="EEEEEE"/>
                </a:solidFill>
                <a:latin typeface="Poppins"/>
                <a:ea typeface="Poppins"/>
                <a:cs typeface="Poppins"/>
                <a:sym typeface="Poppins"/>
              </a:rPr>
              <a:t>founder Carr Futures</a:t>
            </a:r>
            <a:endParaRPr b="0" i="0" sz="1000" u="none" cap="none" strike="noStrike">
              <a:solidFill>
                <a:srgbClr val="EEEEEE"/>
              </a:solidFill>
              <a:latin typeface="Poppins"/>
              <a:ea typeface="Poppins"/>
              <a:cs typeface="Poppins"/>
              <a:sym typeface="Poppins"/>
            </a:endParaRPr>
          </a:p>
        </p:txBody>
      </p:sp>
      <p:sp>
        <p:nvSpPr>
          <p:cNvPr id="566" name="Google Shape;566;p26"/>
          <p:cNvSpPr/>
          <p:nvPr/>
        </p:nvSpPr>
        <p:spPr>
          <a:xfrm>
            <a:off x="5400000" y="8699500"/>
            <a:ext cx="1688400" cy="1107000"/>
          </a:xfrm>
          <a:prstGeom prst="roundRect">
            <a:avLst>
              <a:gd fmla="val 16667" name="adj"/>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7" name="Google Shape;567;p26"/>
          <p:cNvPicPr preferRelativeResize="0"/>
          <p:nvPr/>
        </p:nvPicPr>
        <p:blipFill rotWithShape="1">
          <a:blip r:embed="rId9">
            <a:alphaModFix/>
          </a:blip>
          <a:srcRect b="11158" l="0" r="0" t="0"/>
          <a:stretch/>
        </p:blipFill>
        <p:spPr>
          <a:xfrm>
            <a:off x="5736475" y="8775192"/>
            <a:ext cx="1062000" cy="1005850"/>
          </a:xfrm>
          <a:prstGeom prst="rect">
            <a:avLst/>
          </a:prstGeom>
          <a:noFill/>
          <a:ln>
            <a:noFill/>
          </a:ln>
        </p:spPr>
      </p:pic>
      <p:sp>
        <p:nvSpPr>
          <p:cNvPr id="568" name="Google Shape;568;p26"/>
          <p:cNvSpPr txBox="1"/>
          <p:nvPr/>
        </p:nvSpPr>
        <p:spPr>
          <a:xfrm>
            <a:off x="5407775" y="9883000"/>
            <a:ext cx="1781100" cy="419400"/>
          </a:xfrm>
          <a:prstGeom prst="rect">
            <a:avLst/>
          </a:prstGeom>
          <a:noFill/>
          <a:ln>
            <a:noFill/>
          </a:ln>
        </p:spPr>
        <p:txBody>
          <a:bodyPr anchorCtr="0" anchor="t" bIns="58025" lIns="116050" spcFirstLastPara="1" rIns="116050" wrap="square" tIns="58025">
            <a:noAutofit/>
          </a:bodyPr>
          <a:lstStyle/>
          <a:p>
            <a:pPr indent="0" lvl="0" marL="0" marR="0" rtl="0" algn="l">
              <a:lnSpc>
                <a:spcPct val="100000"/>
              </a:lnSpc>
              <a:spcBef>
                <a:spcPts val="0"/>
              </a:spcBef>
              <a:spcAft>
                <a:spcPts val="0"/>
              </a:spcAft>
              <a:buClr>
                <a:srgbClr val="000000"/>
              </a:buClr>
              <a:buSzPts val="1100"/>
              <a:buFont typeface="Arial"/>
              <a:buNone/>
            </a:pPr>
            <a:r>
              <a:rPr b="1" i="0" lang="en-GB" sz="1200" u="none" cap="none" strike="noStrike">
                <a:solidFill>
                  <a:srgbClr val="EEEEEE"/>
                </a:solidFill>
                <a:latin typeface="Poppins"/>
                <a:ea typeface="Poppins"/>
                <a:cs typeface="Poppins"/>
                <a:sym typeface="Poppins"/>
              </a:rPr>
              <a:t>Stephane Daniel</a:t>
            </a:r>
            <a:endParaRPr b="1" i="0" sz="1200" u="none" cap="none" strike="noStrike">
              <a:solidFill>
                <a:srgbClr val="EEEEEE"/>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100"/>
              <a:buFont typeface="Arial"/>
              <a:buNone/>
            </a:pPr>
            <a:r>
              <a:rPr b="0" i="0" lang="en-GB" sz="1000" u="none" cap="none" strike="noStrike">
                <a:solidFill>
                  <a:srgbClr val="EEEEEE"/>
                </a:solidFill>
                <a:latin typeface="Poppins"/>
                <a:ea typeface="Poppins"/>
                <a:cs typeface="Poppins"/>
                <a:sym typeface="Poppins"/>
              </a:rPr>
              <a:t>Lawyer @ d&amp;a Partners</a:t>
            </a:r>
            <a:endParaRPr b="0" i="0" sz="1000" u="none" cap="none" strike="noStrike">
              <a:solidFill>
                <a:srgbClr val="EEEEEE"/>
              </a:solidFill>
              <a:latin typeface="Poppins"/>
              <a:ea typeface="Poppins"/>
              <a:cs typeface="Poppins"/>
              <a:sym typeface="Poppins"/>
            </a:endParaRPr>
          </a:p>
        </p:txBody>
      </p:sp>
      <p:pic>
        <p:nvPicPr>
          <p:cNvPr id="569" name="Google Shape;569;p26"/>
          <p:cNvPicPr preferRelativeResize="0"/>
          <p:nvPr/>
        </p:nvPicPr>
        <p:blipFill rotWithShape="1">
          <a:blip r:embed="rId10">
            <a:alphaModFix/>
          </a:blip>
          <a:srcRect b="0" l="0" r="0" t="0"/>
          <a:stretch/>
        </p:blipFill>
        <p:spPr>
          <a:xfrm>
            <a:off x="3436382" y="2718000"/>
            <a:ext cx="725092" cy="1031649"/>
          </a:xfrm>
          <a:prstGeom prst="rect">
            <a:avLst/>
          </a:prstGeom>
          <a:noFill/>
          <a:ln>
            <a:noFill/>
          </a:ln>
        </p:spPr>
      </p:pic>
      <p:grpSp>
        <p:nvGrpSpPr>
          <p:cNvPr id="570" name="Google Shape;570;p26"/>
          <p:cNvGrpSpPr/>
          <p:nvPr/>
        </p:nvGrpSpPr>
        <p:grpSpPr>
          <a:xfrm>
            <a:off x="5568200" y="2736000"/>
            <a:ext cx="1316475" cy="1005859"/>
            <a:chOff x="5568200" y="3070775"/>
            <a:chExt cx="1316475" cy="1005859"/>
          </a:xfrm>
        </p:grpSpPr>
        <p:pic>
          <p:nvPicPr>
            <p:cNvPr id="571" name="Google Shape;571;p26"/>
            <p:cNvPicPr preferRelativeResize="0"/>
            <p:nvPr/>
          </p:nvPicPr>
          <p:blipFill rotWithShape="1">
            <a:blip r:embed="rId11">
              <a:alphaModFix/>
            </a:blip>
            <a:srcRect b="18981" l="3091" r="0" t="0"/>
            <a:stretch/>
          </p:blipFill>
          <p:spPr>
            <a:xfrm>
              <a:off x="5683925" y="3070775"/>
              <a:ext cx="1134375" cy="1005851"/>
            </a:xfrm>
            <a:prstGeom prst="rect">
              <a:avLst/>
            </a:prstGeom>
            <a:noFill/>
            <a:ln>
              <a:noFill/>
            </a:ln>
          </p:spPr>
        </p:pic>
        <p:sp>
          <p:nvSpPr>
            <p:cNvPr id="572" name="Google Shape;572;p26"/>
            <p:cNvSpPr/>
            <p:nvPr/>
          </p:nvSpPr>
          <p:spPr>
            <a:xfrm>
              <a:off x="5568200" y="3970725"/>
              <a:ext cx="408600" cy="105900"/>
            </a:xfrm>
            <a:prstGeom prst="trapezoid">
              <a:avLst>
                <a:gd fmla="val 172120" name="adj"/>
              </a:avLst>
            </a:prstGeom>
            <a:solidFill>
              <a:srgbClr val="171B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6"/>
            <p:cNvSpPr/>
            <p:nvPr/>
          </p:nvSpPr>
          <p:spPr>
            <a:xfrm>
              <a:off x="6602975" y="3985134"/>
              <a:ext cx="281700" cy="91500"/>
            </a:xfrm>
            <a:prstGeom prst="trapezoid">
              <a:avLst>
                <a:gd fmla="val 141791" name="adj"/>
              </a:avLst>
            </a:prstGeom>
            <a:solidFill>
              <a:srgbClr val="171B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74" name="Google Shape;574;p26"/>
          <p:cNvPicPr preferRelativeResize="0"/>
          <p:nvPr/>
        </p:nvPicPr>
        <p:blipFill rotWithShape="1">
          <a:blip r:embed="rId12">
            <a:alphaModFix/>
          </a:blip>
          <a:srcRect b="0" l="0" r="0" t="0"/>
          <a:stretch/>
        </p:blipFill>
        <p:spPr>
          <a:xfrm>
            <a:off x="3215640" y="8815800"/>
            <a:ext cx="1133855" cy="10068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descr="preencoded.png" id="579" name="Google Shape;579;g251f68fb316_1_193"/>
          <p:cNvPicPr preferRelativeResize="0"/>
          <p:nvPr/>
        </p:nvPicPr>
        <p:blipFill rotWithShape="1">
          <a:blip r:embed="rId3">
            <a:alphaModFix/>
          </a:blip>
          <a:srcRect b="0" l="0" r="0" t="0"/>
          <a:stretch/>
        </p:blipFill>
        <p:spPr>
          <a:xfrm>
            <a:off x="3985488" y="4509825"/>
            <a:ext cx="3130249" cy="1731033"/>
          </a:xfrm>
          <a:prstGeom prst="rect">
            <a:avLst/>
          </a:prstGeom>
          <a:noFill/>
          <a:ln>
            <a:noFill/>
          </a:ln>
        </p:spPr>
      </p:pic>
      <p:sp>
        <p:nvSpPr>
          <p:cNvPr id="580" name="Google Shape;580;g251f68fb316_1_193"/>
          <p:cNvSpPr/>
          <p:nvPr/>
        </p:nvSpPr>
        <p:spPr>
          <a:xfrm>
            <a:off x="432000" y="1440000"/>
            <a:ext cx="5310900" cy="591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99"/>
                  </a:ext>
                </a:extLst>
              </a:rPr>
              <a:t>Our ecosystem of partners</a:t>
            </a:r>
            <a:endParaRPr b="1" i="0" sz="3000" u="none" cap="none" strike="noStrike">
              <a:solidFill>
                <a:schemeClr val="dk1"/>
              </a:solidFill>
              <a:latin typeface="Poppins"/>
              <a:ea typeface="Poppins"/>
              <a:cs typeface="Poppins"/>
              <a:sym typeface="Poppins"/>
            </a:endParaRPr>
          </a:p>
        </p:txBody>
      </p:sp>
      <p:pic>
        <p:nvPicPr>
          <p:cNvPr descr="preencoded.png" id="581" name="Google Shape;581;g251f68fb316_1_193"/>
          <p:cNvPicPr preferRelativeResize="0"/>
          <p:nvPr/>
        </p:nvPicPr>
        <p:blipFill rotWithShape="1">
          <a:blip r:embed="rId4">
            <a:alphaModFix/>
          </a:blip>
          <a:srcRect b="0" l="0" r="0" t="0"/>
          <a:stretch/>
        </p:blipFill>
        <p:spPr>
          <a:xfrm>
            <a:off x="420450" y="2386725"/>
            <a:ext cx="3130257" cy="1731037"/>
          </a:xfrm>
          <a:prstGeom prst="rect">
            <a:avLst/>
          </a:prstGeom>
          <a:noFill/>
          <a:ln>
            <a:noFill/>
          </a:ln>
        </p:spPr>
      </p:pic>
      <p:pic>
        <p:nvPicPr>
          <p:cNvPr descr="preencoded.png" id="582" name="Google Shape;582;g251f68fb316_1_193"/>
          <p:cNvPicPr preferRelativeResize="0"/>
          <p:nvPr/>
        </p:nvPicPr>
        <p:blipFill rotWithShape="1">
          <a:blip r:embed="rId5">
            <a:alphaModFix/>
          </a:blip>
          <a:srcRect b="0" l="0" r="0" t="0"/>
          <a:stretch/>
        </p:blipFill>
        <p:spPr>
          <a:xfrm>
            <a:off x="3950325" y="2386725"/>
            <a:ext cx="3130249" cy="1731033"/>
          </a:xfrm>
          <a:prstGeom prst="rect">
            <a:avLst/>
          </a:prstGeom>
          <a:noFill/>
          <a:ln>
            <a:noFill/>
          </a:ln>
        </p:spPr>
      </p:pic>
      <p:sp>
        <p:nvSpPr>
          <p:cNvPr id="583" name="Google Shape;583;g251f68fb316_1_193"/>
          <p:cNvSpPr/>
          <p:nvPr/>
        </p:nvSpPr>
        <p:spPr>
          <a:xfrm>
            <a:off x="727200" y="2625844"/>
            <a:ext cx="2452500" cy="270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rPr b="1" i="0" lang="en-GB" sz="1200" u="none" cap="none" strike="noStrike">
                <a:solidFill>
                  <a:srgbClr val="21242A"/>
                </a:solidFill>
                <a:latin typeface="Poppins"/>
                <a:ea typeface="Poppins"/>
                <a:cs typeface="Poppins"/>
                <a:sym typeface="Poppins"/>
              </a:rPr>
              <a:t>Accelerator and investors</a:t>
            </a:r>
            <a:endParaRPr b="1" i="0" sz="1200" u="none" cap="none" strike="noStrike">
              <a:solidFill>
                <a:srgbClr val="000000"/>
              </a:solidFill>
              <a:latin typeface="Calibri"/>
              <a:ea typeface="Calibri"/>
              <a:cs typeface="Calibri"/>
              <a:sym typeface="Calibri"/>
            </a:endParaRPr>
          </a:p>
        </p:txBody>
      </p:sp>
      <p:sp>
        <p:nvSpPr>
          <p:cNvPr id="584" name="Google Shape;584;g251f68fb316_1_193"/>
          <p:cNvSpPr/>
          <p:nvPr/>
        </p:nvSpPr>
        <p:spPr>
          <a:xfrm>
            <a:off x="4182374" y="2625845"/>
            <a:ext cx="2546700" cy="270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rPr b="1" i="0" lang="en-GB" sz="1200" u="none" cap="none" strike="noStrike">
                <a:solidFill>
                  <a:srgbClr val="21242A"/>
                </a:solidFill>
                <a:latin typeface="Poppins"/>
                <a:ea typeface="Poppins"/>
                <a:cs typeface="Poppins"/>
                <a:sym typeface="Poppins"/>
              </a:rPr>
              <a:t>Secured Custody</a:t>
            </a:r>
            <a:endParaRPr b="1" i="0" sz="1200" u="none" cap="none" strike="noStrike">
              <a:solidFill>
                <a:srgbClr val="000000"/>
              </a:solidFill>
              <a:latin typeface="Calibri"/>
              <a:ea typeface="Calibri"/>
              <a:cs typeface="Calibri"/>
              <a:sym typeface="Calibri"/>
            </a:endParaRPr>
          </a:p>
        </p:txBody>
      </p:sp>
      <p:pic>
        <p:nvPicPr>
          <p:cNvPr descr="preencoded.png" id="585" name="Google Shape;585;g251f68fb316_1_193"/>
          <p:cNvPicPr preferRelativeResize="0"/>
          <p:nvPr/>
        </p:nvPicPr>
        <p:blipFill rotWithShape="1">
          <a:blip r:embed="rId6">
            <a:alphaModFix/>
          </a:blip>
          <a:srcRect b="0" l="0" r="0" t="0"/>
          <a:stretch/>
        </p:blipFill>
        <p:spPr>
          <a:xfrm>
            <a:off x="432000" y="4525125"/>
            <a:ext cx="3130249" cy="1731033"/>
          </a:xfrm>
          <a:prstGeom prst="rect">
            <a:avLst/>
          </a:prstGeom>
          <a:noFill/>
          <a:ln>
            <a:noFill/>
          </a:ln>
        </p:spPr>
      </p:pic>
      <p:sp>
        <p:nvSpPr>
          <p:cNvPr id="586" name="Google Shape;586;g251f68fb316_1_193"/>
          <p:cNvSpPr/>
          <p:nvPr/>
        </p:nvSpPr>
        <p:spPr>
          <a:xfrm>
            <a:off x="726420" y="4698318"/>
            <a:ext cx="2061600" cy="180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rPr b="1" i="0" lang="en-GB" sz="1200" u="none" cap="none" strike="noStrike">
                <a:solidFill>
                  <a:srgbClr val="21242A"/>
                </a:solidFill>
                <a:latin typeface="Poppins"/>
                <a:ea typeface="Poppins"/>
                <a:cs typeface="Poppins"/>
                <a:sym typeface="Poppins"/>
              </a:rPr>
              <a:t>KYC / AML</a:t>
            </a:r>
            <a:endParaRPr b="1" i="0" sz="1200" u="none" cap="none" strike="noStrike">
              <a:solidFill>
                <a:srgbClr val="000000"/>
              </a:solidFill>
              <a:latin typeface="Calibri"/>
              <a:ea typeface="Calibri"/>
              <a:cs typeface="Calibri"/>
              <a:sym typeface="Calibri"/>
            </a:endParaRPr>
          </a:p>
        </p:txBody>
      </p:sp>
      <p:sp>
        <p:nvSpPr>
          <p:cNvPr id="587" name="Google Shape;587;g251f68fb316_1_193"/>
          <p:cNvSpPr/>
          <p:nvPr/>
        </p:nvSpPr>
        <p:spPr>
          <a:xfrm>
            <a:off x="4160928" y="4698318"/>
            <a:ext cx="2061600" cy="180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rPr b="1" i="0" lang="en-GB" sz="1200" u="none" cap="none" strike="noStrike">
                <a:solidFill>
                  <a:srgbClr val="21242A"/>
                </a:solidFill>
                <a:latin typeface="Poppins"/>
                <a:ea typeface="Poppins"/>
                <a:cs typeface="Poppins"/>
                <a:sym typeface="Poppins"/>
              </a:rPr>
              <a:t>Index Franchises</a:t>
            </a:r>
            <a:endParaRPr b="1" i="0" sz="1200" u="none" cap="none" strike="noStrike">
              <a:solidFill>
                <a:srgbClr val="000000"/>
              </a:solidFill>
              <a:latin typeface="Calibri"/>
              <a:ea typeface="Calibri"/>
              <a:cs typeface="Calibri"/>
              <a:sym typeface="Calibri"/>
            </a:endParaRPr>
          </a:p>
        </p:txBody>
      </p:sp>
      <p:pic>
        <p:nvPicPr>
          <p:cNvPr descr="preencoded.png" id="588" name="Google Shape;588;g251f68fb316_1_193"/>
          <p:cNvPicPr preferRelativeResize="0"/>
          <p:nvPr/>
        </p:nvPicPr>
        <p:blipFill rotWithShape="1">
          <a:blip r:embed="rId7">
            <a:alphaModFix/>
          </a:blip>
          <a:srcRect b="0" l="0" r="0" t="0"/>
          <a:stretch/>
        </p:blipFill>
        <p:spPr>
          <a:xfrm>
            <a:off x="432000" y="6763775"/>
            <a:ext cx="3130249" cy="1731033"/>
          </a:xfrm>
          <a:prstGeom prst="rect">
            <a:avLst/>
          </a:prstGeom>
          <a:noFill/>
          <a:ln>
            <a:noFill/>
          </a:ln>
        </p:spPr>
      </p:pic>
      <p:sp>
        <p:nvSpPr>
          <p:cNvPr id="589" name="Google Shape;589;g251f68fb316_1_193"/>
          <p:cNvSpPr/>
          <p:nvPr/>
        </p:nvSpPr>
        <p:spPr>
          <a:xfrm>
            <a:off x="727200" y="6971400"/>
            <a:ext cx="1973400" cy="172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rPr b="1" i="0" lang="en-GB" sz="1200" u="none" cap="none" strike="noStrike">
                <a:solidFill>
                  <a:srgbClr val="21242A"/>
                </a:solidFill>
                <a:latin typeface="Poppins"/>
                <a:ea typeface="Poppins"/>
                <a:cs typeface="Poppins"/>
                <a:sym typeface="Poppins"/>
              </a:rPr>
              <a:t>Crypto Market Data</a:t>
            </a:r>
            <a:endParaRPr b="1" i="0" sz="1200" u="none" cap="none" strike="noStrike">
              <a:solidFill>
                <a:srgbClr val="000000"/>
              </a:solidFill>
              <a:latin typeface="Calibri"/>
              <a:ea typeface="Calibri"/>
              <a:cs typeface="Calibri"/>
              <a:sym typeface="Calibri"/>
            </a:endParaRPr>
          </a:p>
        </p:txBody>
      </p:sp>
      <p:pic>
        <p:nvPicPr>
          <p:cNvPr id="590" name="Google Shape;590;g251f68fb316_1_193"/>
          <p:cNvPicPr preferRelativeResize="0"/>
          <p:nvPr/>
        </p:nvPicPr>
        <p:blipFill rotWithShape="1">
          <a:blip r:embed="rId8">
            <a:alphaModFix/>
          </a:blip>
          <a:srcRect b="68" l="0" r="0" t="79"/>
          <a:stretch/>
        </p:blipFill>
        <p:spPr>
          <a:xfrm>
            <a:off x="3985489" y="6763775"/>
            <a:ext cx="3130236" cy="1731025"/>
          </a:xfrm>
          <a:prstGeom prst="rect">
            <a:avLst/>
          </a:prstGeom>
          <a:noFill/>
          <a:ln>
            <a:noFill/>
          </a:ln>
        </p:spPr>
      </p:pic>
      <p:sp>
        <p:nvSpPr>
          <p:cNvPr id="591" name="Google Shape;591;g251f68fb316_1_193"/>
          <p:cNvSpPr/>
          <p:nvPr/>
        </p:nvSpPr>
        <p:spPr>
          <a:xfrm>
            <a:off x="4161600" y="6971400"/>
            <a:ext cx="1973400" cy="172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rPr b="1" i="0" lang="en-GB" sz="1200" u="none" cap="none" strike="noStrike">
                <a:solidFill>
                  <a:srgbClr val="21242A"/>
                </a:solidFill>
                <a:latin typeface="Poppins"/>
                <a:ea typeface="Poppins"/>
                <a:cs typeface="Poppins"/>
                <a:sym typeface="Poppins"/>
              </a:rPr>
              <a:t>Fiat On-Ramp</a:t>
            </a:r>
            <a:endParaRPr b="1" i="0" sz="1200" u="none" cap="none" strike="noStrike">
              <a:solidFill>
                <a:srgbClr val="000000"/>
              </a:solidFill>
              <a:latin typeface="Calibri"/>
              <a:ea typeface="Calibri"/>
              <a:cs typeface="Calibri"/>
              <a:sym typeface="Calibri"/>
            </a:endParaRPr>
          </a:p>
        </p:txBody>
      </p:sp>
      <p:grpSp>
        <p:nvGrpSpPr>
          <p:cNvPr id="592" name="Google Shape;592;g251f68fb316_1_193"/>
          <p:cNvGrpSpPr/>
          <p:nvPr/>
        </p:nvGrpSpPr>
        <p:grpSpPr>
          <a:xfrm>
            <a:off x="4278076" y="7854227"/>
            <a:ext cx="868844" cy="202037"/>
            <a:chOff x="237175" y="2012250"/>
            <a:chExt cx="7098400" cy="1651975"/>
          </a:xfrm>
        </p:grpSpPr>
        <p:sp>
          <p:nvSpPr>
            <p:cNvPr id="593" name="Google Shape;593;g251f68fb316_1_193"/>
            <p:cNvSpPr/>
            <p:nvPr/>
          </p:nvSpPr>
          <p:spPr>
            <a:xfrm>
              <a:off x="1684250" y="2012250"/>
              <a:ext cx="1185300" cy="1651975"/>
            </a:xfrm>
            <a:custGeom>
              <a:rect b="b" l="l" r="r" t="t"/>
              <a:pathLst>
                <a:path extrusionOk="0" h="66079" w="47412">
                  <a:moveTo>
                    <a:pt x="13536" y="1"/>
                  </a:moveTo>
                  <a:cubicBezTo>
                    <a:pt x="12458" y="1"/>
                    <a:pt x="11381" y="407"/>
                    <a:pt x="10587" y="1220"/>
                  </a:cubicBezTo>
                  <a:lnTo>
                    <a:pt x="1059" y="10823"/>
                  </a:lnTo>
                  <a:cubicBezTo>
                    <a:pt x="1" y="11844"/>
                    <a:pt x="1" y="13621"/>
                    <a:pt x="1059" y="14680"/>
                  </a:cubicBezTo>
                  <a:lnTo>
                    <a:pt x="13574" y="27269"/>
                  </a:lnTo>
                  <a:cubicBezTo>
                    <a:pt x="16825" y="30332"/>
                    <a:pt x="16825" y="35625"/>
                    <a:pt x="13574" y="38838"/>
                  </a:cubicBezTo>
                  <a:lnTo>
                    <a:pt x="1059" y="51428"/>
                  </a:lnTo>
                  <a:cubicBezTo>
                    <a:pt x="1" y="52487"/>
                    <a:pt x="1" y="54188"/>
                    <a:pt x="1059" y="55284"/>
                  </a:cubicBezTo>
                  <a:lnTo>
                    <a:pt x="10587" y="64887"/>
                  </a:lnTo>
                  <a:cubicBezTo>
                    <a:pt x="11381" y="65681"/>
                    <a:pt x="12458" y="66078"/>
                    <a:pt x="13536" y="66078"/>
                  </a:cubicBezTo>
                  <a:cubicBezTo>
                    <a:pt x="14613" y="66078"/>
                    <a:pt x="15691" y="65681"/>
                    <a:pt x="16485" y="64887"/>
                  </a:cubicBezTo>
                  <a:lnTo>
                    <a:pt x="45786" y="35965"/>
                  </a:lnTo>
                  <a:cubicBezTo>
                    <a:pt x="47411" y="34339"/>
                    <a:pt x="47411" y="31693"/>
                    <a:pt x="45786" y="30105"/>
                  </a:cubicBezTo>
                  <a:lnTo>
                    <a:pt x="16485" y="1220"/>
                  </a:lnTo>
                  <a:cubicBezTo>
                    <a:pt x="15691" y="407"/>
                    <a:pt x="14613" y="1"/>
                    <a:pt x="13536" y="1"/>
                  </a:cubicBezTo>
                  <a:close/>
                </a:path>
              </a:pathLst>
            </a:custGeom>
            <a:solidFill>
              <a:srgbClr val="0A6E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251f68fb316_1_193"/>
            <p:cNvSpPr/>
            <p:nvPr/>
          </p:nvSpPr>
          <p:spPr>
            <a:xfrm>
              <a:off x="237175" y="2012250"/>
              <a:ext cx="1185275" cy="1651975"/>
            </a:xfrm>
            <a:custGeom>
              <a:rect b="b" l="l" r="r" t="t"/>
              <a:pathLst>
                <a:path extrusionOk="0" h="66079" w="47411">
                  <a:moveTo>
                    <a:pt x="33857" y="1"/>
                  </a:moveTo>
                  <a:cubicBezTo>
                    <a:pt x="32779" y="1"/>
                    <a:pt x="31702" y="407"/>
                    <a:pt x="30889" y="1220"/>
                  </a:cubicBezTo>
                  <a:lnTo>
                    <a:pt x="1588" y="30105"/>
                  </a:lnTo>
                  <a:cubicBezTo>
                    <a:pt x="0" y="31693"/>
                    <a:pt x="0" y="34339"/>
                    <a:pt x="1588" y="35965"/>
                  </a:cubicBezTo>
                  <a:lnTo>
                    <a:pt x="30889" y="64887"/>
                  </a:lnTo>
                  <a:cubicBezTo>
                    <a:pt x="31702" y="65681"/>
                    <a:pt x="32779" y="66078"/>
                    <a:pt x="33857" y="66078"/>
                  </a:cubicBezTo>
                  <a:cubicBezTo>
                    <a:pt x="34934" y="66078"/>
                    <a:pt x="36012" y="65681"/>
                    <a:pt x="36825" y="64887"/>
                  </a:cubicBezTo>
                  <a:lnTo>
                    <a:pt x="46352" y="55284"/>
                  </a:lnTo>
                  <a:cubicBezTo>
                    <a:pt x="47411" y="54188"/>
                    <a:pt x="47411" y="52487"/>
                    <a:pt x="46352" y="51428"/>
                  </a:cubicBezTo>
                  <a:lnTo>
                    <a:pt x="33838" y="38838"/>
                  </a:lnTo>
                  <a:cubicBezTo>
                    <a:pt x="30549" y="35625"/>
                    <a:pt x="30549" y="30332"/>
                    <a:pt x="33838" y="27269"/>
                  </a:cubicBezTo>
                  <a:lnTo>
                    <a:pt x="46352" y="14680"/>
                  </a:lnTo>
                  <a:cubicBezTo>
                    <a:pt x="47411" y="13621"/>
                    <a:pt x="47411" y="11844"/>
                    <a:pt x="46352" y="10823"/>
                  </a:cubicBezTo>
                  <a:lnTo>
                    <a:pt x="36825" y="1220"/>
                  </a:lnTo>
                  <a:cubicBezTo>
                    <a:pt x="36012" y="407"/>
                    <a:pt x="34934" y="1"/>
                    <a:pt x="33857" y="1"/>
                  </a:cubicBezTo>
                  <a:close/>
                </a:path>
              </a:pathLst>
            </a:custGeom>
            <a:solidFill>
              <a:srgbClr val="21BF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251f68fb316_1_193"/>
            <p:cNvSpPr/>
            <p:nvPr/>
          </p:nvSpPr>
          <p:spPr>
            <a:xfrm>
              <a:off x="1132275" y="2424350"/>
              <a:ext cx="843125" cy="825650"/>
            </a:xfrm>
            <a:custGeom>
              <a:rect b="b" l="l" r="r" t="t"/>
              <a:pathLst>
                <a:path extrusionOk="0" h="33026" w="33725">
                  <a:moveTo>
                    <a:pt x="16862" y="1"/>
                  </a:moveTo>
                  <a:cubicBezTo>
                    <a:pt x="16002" y="1"/>
                    <a:pt x="15142" y="332"/>
                    <a:pt x="14480" y="993"/>
                  </a:cubicBezTo>
                  <a:lnTo>
                    <a:pt x="1323" y="14150"/>
                  </a:lnTo>
                  <a:cubicBezTo>
                    <a:pt x="0" y="15473"/>
                    <a:pt x="0" y="17591"/>
                    <a:pt x="1323" y="18914"/>
                  </a:cubicBezTo>
                  <a:lnTo>
                    <a:pt x="14480" y="32033"/>
                  </a:lnTo>
                  <a:cubicBezTo>
                    <a:pt x="15142" y="32695"/>
                    <a:pt x="16002" y="33025"/>
                    <a:pt x="16862" y="33025"/>
                  </a:cubicBezTo>
                  <a:cubicBezTo>
                    <a:pt x="17722" y="33025"/>
                    <a:pt x="18582" y="32695"/>
                    <a:pt x="19244" y="32033"/>
                  </a:cubicBezTo>
                  <a:lnTo>
                    <a:pt x="32363" y="18914"/>
                  </a:lnTo>
                  <a:cubicBezTo>
                    <a:pt x="33724" y="17591"/>
                    <a:pt x="33724" y="15473"/>
                    <a:pt x="32363" y="14150"/>
                  </a:cubicBezTo>
                  <a:lnTo>
                    <a:pt x="19244" y="993"/>
                  </a:lnTo>
                  <a:cubicBezTo>
                    <a:pt x="18582" y="332"/>
                    <a:pt x="17722" y="1"/>
                    <a:pt x="16862" y="1"/>
                  </a:cubicBezTo>
                  <a:close/>
                </a:path>
              </a:pathLst>
            </a:custGeom>
            <a:solidFill>
              <a:srgbClr val="21BF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251f68fb316_1_193"/>
            <p:cNvSpPr/>
            <p:nvPr/>
          </p:nvSpPr>
          <p:spPr>
            <a:xfrm>
              <a:off x="3412050" y="2320625"/>
              <a:ext cx="3923525" cy="1342175"/>
            </a:xfrm>
            <a:custGeom>
              <a:rect b="b" l="l" r="r" t="t"/>
              <a:pathLst>
                <a:path extrusionOk="0" h="53687" w="156941">
                  <a:moveTo>
                    <a:pt x="16636" y="6844"/>
                  </a:moveTo>
                  <a:cubicBezTo>
                    <a:pt x="19132" y="6844"/>
                    <a:pt x="20984" y="7335"/>
                    <a:pt x="22156" y="8167"/>
                  </a:cubicBezTo>
                  <a:cubicBezTo>
                    <a:pt x="23328" y="8961"/>
                    <a:pt x="23895" y="10360"/>
                    <a:pt x="23895" y="12137"/>
                  </a:cubicBezTo>
                  <a:cubicBezTo>
                    <a:pt x="23895" y="13951"/>
                    <a:pt x="23328" y="15312"/>
                    <a:pt x="22156" y="16144"/>
                  </a:cubicBezTo>
                  <a:cubicBezTo>
                    <a:pt x="21022" y="16976"/>
                    <a:pt x="19132" y="17392"/>
                    <a:pt x="16636" y="17392"/>
                  </a:cubicBezTo>
                  <a:lnTo>
                    <a:pt x="16636" y="17430"/>
                  </a:lnTo>
                  <a:lnTo>
                    <a:pt x="8583" y="17430"/>
                  </a:lnTo>
                  <a:lnTo>
                    <a:pt x="8583" y="6844"/>
                  </a:lnTo>
                  <a:close/>
                  <a:moveTo>
                    <a:pt x="53234" y="17543"/>
                  </a:moveTo>
                  <a:cubicBezTo>
                    <a:pt x="55389" y="17543"/>
                    <a:pt x="56977" y="18299"/>
                    <a:pt x="58111" y="19736"/>
                  </a:cubicBezTo>
                  <a:cubicBezTo>
                    <a:pt x="59246" y="21173"/>
                    <a:pt x="59813" y="23252"/>
                    <a:pt x="59813" y="25974"/>
                  </a:cubicBezTo>
                  <a:cubicBezTo>
                    <a:pt x="59813" y="28696"/>
                    <a:pt x="59246" y="30813"/>
                    <a:pt x="58111" y="32212"/>
                  </a:cubicBezTo>
                  <a:cubicBezTo>
                    <a:pt x="56977" y="33687"/>
                    <a:pt x="55389" y="34405"/>
                    <a:pt x="53234" y="34405"/>
                  </a:cubicBezTo>
                  <a:cubicBezTo>
                    <a:pt x="51117" y="34405"/>
                    <a:pt x="49416" y="33687"/>
                    <a:pt x="48281" y="32326"/>
                  </a:cubicBezTo>
                  <a:cubicBezTo>
                    <a:pt x="47147" y="30889"/>
                    <a:pt x="46580" y="28810"/>
                    <a:pt x="46580" y="26125"/>
                  </a:cubicBezTo>
                  <a:cubicBezTo>
                    <a:pt x="46580" y="23441"/>
                    <a:pt x="47147" y="21324"/>
                    <a:pt x="48319" y="19811"/>
                  </a:cubicBezTo>
                  <a:cubicBezTo>
                    <a:pt x="49529" y="18299"/>
                    <a:pt x="51117" y="17543"/>
                    <a:pt x="53234" y="17543"/>
                  </a:cubicBezTo>
                  <a:close/>
                  <a:moveTo>
                    <a:pt x="141817" y="17467"/>
                  </a:moveTo>
                  <a:cubicBezTo>
                    <a:pt x="143897" y="17467"/>
                    <a:pt x="145485" y="18224"/>
                    <a:pt x="146619" y="19736"/>
                  </a:cubicBezTo>
                  <a:cubicBezTo>
                    <a:pt x="147829" y="21324"/>
                    <a:pt x="148396" y="23403"/>
                    <a:pt x="148396" y="26087"/>
                  </a:cubicBezTo>
                  <a:cubicBezTo>
                    <a:pt x="148396" y="28772"/>
                    <a:pt x="147829" y="30851"/>
                    <a:pt x="146695" y="32288"/>
                  </a:cubicBezTo>
                  <a:cubicBezTo>
                    <a:pt x="145560" y="33687"/>
                    <a:pt x="143935" y="34405"/>
                    <a:pt x="141817" y="34405"/>
                  </a:cubicBezTo>
                  <a:cubicBezTo>
                    <a:pt x="139700" y="34405"/>
                    <a:pt x="138074" y="33687"/>
                    <a:pt x="136902" y="32174"/>
                  </a:cubicBezTo>
                  <a:cubicBezTo>
                    <a:pt x="135768" y="30776"/>
                    <a:pt x="135201" y="28696"/>
                    <a:pt x="135201" y="25936"/>
                  </a:cubicBezTo>
                  <a:cubicBezTo>
                    <a:pt x="135201" y="23252"/>
                    <a:pt x="135768" y="21135"/>
                    <a:pt x="136902" y="19698"/>
                  </a:cubicBezTo>
                  <a:cubicBezTo>
                    <a:pt x="138074" y="18224"/>
                    <a:pt x="139700" y="17467"/>
                    <a:pt x="141817" y="17467"/>
                  </a:cubicBezTo>
                  <a:close/>
                  <a:moveTo>
                    <a:pt x="1" y="1"/>
                  </a:moveTo>
                  <a:lnTo>
                    <a:pt x="1" y="40454"/>
                  </a:lnTo>
                  <a:lnTo>
                    <a:pt x="8697" y="40454"/>
                  </a:lnTo>
                  <a:lnTo>
                    <a:pt x="8697" y="24159"/>
                  </a:lnTo>
                  <a:lnTo>
                    <a:pt x="14406" y="24159"/>
                  </a:lnTo>
                  <a:cubicBezTo>
                    <a:pt x="15691" y="24159"/>
                    <a:pt x="16712" y="24348"/>
                    <a:pt x="17582" y="24764"/>
                  </a:cubicBezTo>
                  <a:cubicBezTo>
                    <a:pt x="18451" y="25180"/>
                    <a:pt x="19094" y="25936"/>
                    <a:pt x="19510" y="26995"/>
                  </a:cubicBezTo>
                  <a:lnTo>
                    <a:pt x="24652" y="40454"/>
                  </a:lnTo>
                  <a:lnTo>
                    <a:pt x="34028" y="40454"/>
                  </a:lnTo>
                  <a:lnTo>
                    <a:pt x="29188" y="27940"/>
                  </a:lnTo>
                  <a:cubicBezTo>
                    <a:pt x="28168" y="25104"/>
                    <a:pt x="26391" y="23441"/>
                    <a:pt x="24047" y="22949"/>
                  </a:cubicBezTo>
                  <a:cubicBezTo>
                    <a:pt x="26693" y="22118"/>
                    <a:pt x="28659" y="20757"/>
                    <a:pt x="30096" y="18791"/>
                  </a:cubicBezTo>
                  <a:cubicBezTo>
                    <a:pt x="31495" y="16863"/>
                    <a:pt x="32213" y="14556"/>
                    <a:pt x="32213" y="11872"/>
                  </a:cubicBezTo>
                  <a:cubicBezTo>
                    <a:pt x="32213" y="8016"/>
                    <a:pt x="31003" y="5105"/>
                    <a:pt x="28584" y="3063"/>
                  </a:cubicBezTo>
                  <a:cubicBezTo>
                    <a:pt x="26164" y="1021"/>
                    <a:pt x="22610" y="1"/>
                    <a:pt x="17960" y="1"/>
                  </a:cubicBezTo>
                  <a:close/>
                  <a:moveTo>
                    <a:pt x="92252" y="10927"/>
                  </a:moveTo>
                  <a:cubicBezTo>
                    <a:pt x="90210" y="10927"/>
                    <a:pt x="88395" y="11380"/>
                    <a:pt x="86807" y="12250"/>
                  </a:cubicBezTo>
                  <a:cubicBezTo>
                    <a:pt x="85257" y="13082"/>
                    <a:pt x="84010" y="14367"/>
                    <a:pt x="83178" y="15955"/>
                  </a:cubicBezTo>
                  <a:lnTo>
                    <a:pt x="82648" y="11683"/>
                  </a:lnTo>
                  <a:lnTo>
                    <a:pt x="74595" y="11683"/>
                  </a:lnTo>
                  <a:cubicBezTo>
                    <a:pt x="74936" y="14065"/>
                    <a:pt x="75087" y="16825"/>
                    <a:pt x="75087" y="19887"/>
                  </a:cubicBezTo>
                  <a:lnTo>
                    <a:pt x="75087" y="40454"/>
                  </a:lnTo>
                  <a:lnTo>
                    <a:pt x="83631" y="40454"/>
                  </a:lnTo>
                  <a:lnTo>
                    <a:pt x="83631" y="24537"/>
                  </a:lnTo>
                  <a:cubicBezTo>
                    <a:pt x="83631" y="22345"/>
                    <a:pt x="84123" y="20643"/>
                    <a:pt x="85068" y="19433"/>
                  </a:cubicBezTo>
                  <a:cubicBezTo>
                    <a:pt x="86051" y="18224"/>
                    <a:pt x="87374" y="17619"/>
                    <a:pt x="89114" y="17619"/>
                  </a:cubicBezTo>
                  <a:cubicBezTo>
                    <a:pt x="90550" y="17619"/>
                    <a:pt x="91571" y="18110"/>
                    <a:pt x="92252" y="18980"/>
                  </a:cubicBezTo>
                  <a:cubicBezTo>
                    <a:pt x="92932" y="19887"/>
                    <a:pt x="93272" y="21324"/>
                    <a:pt x="93272" y="23290"/>
                  </a:cubicBezTo>
                  <a:lnTo>
                    <a:pt x="93272" y="40454"/>
                  </a:lnTo>
                  <a:lnTo>
                    <a:pt x="101817" y="40454"/>
                  </a:lnTo>
                  <a:lnTo>
                    <a:pt x="101817" y="24537"/>
                  </a:lnTo>
                  <a:cubicBezTo>
                    <a:pt x="101817" y="22345"/>
                    <a:pt x="102308" y="20643"/>
                    <a:pt x="103254" y="19433"/>
                  </a:cubicBezTo>
                  <a:cubicBezTo>
                    <a:pt x="104199" y="18224"/>
                    <a:pt x="105522" y="17619"/>
                    <a:pt x="107261" y="17619"/>
                  </a:cubicBezTo>
                  <a:cubicBezTo>
                    <a:pt x="108736" y="17619"/>
                    <a:pt x="109757" y="18110"/>
                    <a:pt x="110437" y="18980"/>
                  </a:cubicBezTo>
                  <a:cubicBezTo>
                    <a:pt x="111042" y="19849"/>
                    <a:pt x="111382" y="21324"/>
                    <a:pt x="111382" y="23290"/>
                  </a:cubicBezTo>
                  <a:lnTo>
                    <a:pt x="111382" y="40454"/>
                  </a:lnTo>
                  <a:lnTo>
                    <a:pt x="119927" y="40454"/>
                  </a:lnTo>
                  <a:lnTo>
                    <a:pt x="119927" y="23025"/>
                  </a:lnTo>
                  <a:cubicBezTo>
                    <a:pt x="119927" y="18942"/>
                    <a:pt x="119133" y="15917"/>
                    <a:pt x="117507" y="13951"/>
                  </a:cubicBezTo>
                  <a:cubicBezTo>
                    <a:pt x="115957" y="11910"/>
                    <a:pt x="113499" y="10927"/>
                    <a:pt x="110248" y="10927"/>
                  </a:cubicBezTo>
                  <a:cubicBezTo>
                    <a:pt x="108206" y="10927"/>
                    <a:pt x="106354" y="11380"/>
                    <a:pt x="104652" y="12363"/>
                  </a:cubicBezTo>
                  <a:cubicBezTo>
                    <a:pt x="102951" y="13309"/>
                    <a:pt x="101704" y="14632"/>
                    <a:pt x="100758" y="16258"/>
                  </a:cubicBezTo>
                  <a:cubicBezTo>
                    <a:pt x="99322" y="12704"/>
                    <a:pt x="96486" y="10927"/>
                    <a:pt x="92252" y="10927"/>
                  </a:cubicBezTo>
                  <a:close/>
                  <a:moveTo>
                    <a:pt x="50739" y="10965"/>
                  </a:moveTo>
                  <a:cubicBezTo>
                    <a:pt x="48281" y="10965"/>
                    <a:pt x="46126" y="11607"/>
                    <a:pt x="44160" y="12893"/>
                  </a:cubicBezTo>
                  <a:cubicBezTo>
                    <a:pt x="42232" y="14140"/>
                    <a:pt x="40720" y="15917"/>
                    <a:pt x="39623" y="18224"/>
                  </a:cubicBezTo>
                  <a:cubicBezTo>
                    <a:pt x="38565" y="20568"/>
                    <a:pt x="38035" y="23139"/>
                    <a:pt x="38035" y="26125"/>
                  </a:cubicBezTo>
                  <a:cubicBezTo>
                    <a:pt x="38035" y="29112"/>
                    <a:pt x="38603" y="31721"/>
                    <a:pt x="39623" y="33989"/>
                  </a:cubicBezTo>
                  <a:cubicBezTo>
                    <a:pt x="40758" y="36182"/>
                    <a:pt x="42232" y="37883"/>
                    <a:pt x="44122" y="39131"/>
                  </a:cubicBezTo>
                  <a:cubicBezTo>
                    <a:pt x="46051" y="40303"/>
                    <a:pt x="48244" y="40908"/>
                    <a:pt x="50739" y="40908"/>
                  </a:cubicBezTo>
                  <a:cubicBezTo>
                    <a:pt x="52780" y="40908"/>
                    <a:pt x="54520" y="40530"/>
                    <a:pt x="56145" y="39698"/>
                  </a:cubicBezTo>
                  <a:cubicBezTo>
                    <a:pt x="57733" y="38904"/>
                    <a:pt x="58981" y="37694"/>
                    <a:pt x="59813" y="36258"/>
                  </a:cubicBezTo>
                  <a:lnTo>
                    <a:pt x="59813" y="40492"/>
                  </a:lnTo>
                  <a:lnTo>
                    <a:pt x="68244" y="40492"/>
                  </a:lnTo>
                  <a:lnTo>
                    <a:pt x="68244" y="11683"/>
                  </a:lnTo>
                  <a:lnTo>
                    <a:pt x="59813" y="11683"/>
                  </a:lnTo>
                  <a:lnTo>
                    <a:pt x="59813" y="15842"/>
                  </a:lnTo>
                  <a:cubicBezTo>
                    <a:pt x="58905" y="14329"/>
                    <a:pt x="57733" y="13120"/>
                    <a:pt x="56145" y="12288"/>
                  </a:cubicBezTo>
                  <a:cubicBezTo>
                    <a:pt x="54520" y="11380"/>
                    <a:pt x="52743" y="10965"/>
                    <a:pt x="50739" y="10965"/>
                  </a:cubicBezTo>
                  <a:close/>
                  <a:moveTo>
                    <a:pt x="144199" y="10927"/>
                  </a:moveTo>
                  <a:cubicBezTo>
                    <a:pt x="142082" y="10927"/>
                    <a:pt x="140154" y="11380"/>
                    <a:pt x="138415" y="12439"/>
                  </a:cubicBezTo>
                  <a:cubicBezTo>
                    <a:pt x="136751" y="13384"/>
                    <a:pt x="135541" y="14745"/>
                    <a:pt x="134747" y="16447"/>
                  </a:cubicBezTo>
                  <a:lnTo>
                    <a:pt x="134218" y="11683"/>
                  </a:lnTo>
                  <a:lnTo>
                    <a:pt x="126165" y="11683"/>
                  </a:lnTo>
                  <a:cubicBezTo>
                    <a:pt x="126505" y="14065"/>
                    <a:pt x="126657" y="16825"/>
                    <a:pt x="126657" y="19887"/>
                  </a:cubicBezTo>
                  <a:lnTo>
                    <a:pt x="126657" y="53687"/>
                  </a:lnTo>
                  <a:lnTo>
                    <a:pt x="135201" y="53687"/>
                  </a:lnTo>
                  <a:lnTo>
                    <a:pt x="135201" y="36182"/>
                  </a:lnTo>
                  <a:cubicBezTo>
                    <a:pt x="136033" y="37656"/>
                    <a:pt x="137243" y="38791"/>
                    <a:pt x="138831" y="39660"/>
                  </a:cubicBezTo>
                  <a:cubicBezTo>
                    <a:pt x="140419" y="40454"/>
                    <a:pt x="142233" y="40870"/>
                    <a:pt x="144199" y="40870"/>
                  </a:cubicBezTo>
                  <a:cubicBezTo>
                    <a:pt x="146732" y="40870"/>
                    <a:pt x="148887" y="40303"/>
                    <a:pt x="150816" y="39093"/>
                  </a:cubicBezTo>
                  <a:cubicBezTo>
                    <a:pt x="152782" y="37883"/>
                    <a:pt x="154294" y="36144"/>
                    <a:pt x="155315" y="33914"/>
                  </a:cubicBezTo>
                  <a:cubicBezTo>
                    <a:pt x="156411" y="31645"/>
                    <a:pt x="156940" y="29074"/>
                    <a:pt x="156940" y="26087"/>
                  </a:cubicBezTo>
                  <a:cubicBezTo>
                    <a:pt x="156940" y="23139"/>
                    <a:pt x="156373" y="20492"/>
                    <a:pt x="155277" y="18186"/>
                  </a:cubicBezTo>
                  <a:cubicBezTo>
                    <a:pt x="154180" y="15880"/>
                    <a:pt x="152706" y="14065"/>
                    <a:pt x="150778" y="12855"/>
                  </a:cubicBezTo>
                  <a:cubicBezTo>
                    <a:pt x="148850" y="11570"/>
                    <a:pt x="146695" y="10927"/>
                    <a:pt x="144199" y="10927"/>
                  </a:cubicBezTo>
                  <a:close/>
                </a:path>
              </a:pathLst>
            </a:custGeom>
            <a:solidFill>
              <a:srgbClr val="2227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7" name="Google Shape;597;g251f68fb316_1_193"/>
          <p:cNvSpPr/>
          <p:nvPr/>
        </p:nvSpPr>
        <p:spPr>
          <a:xfrm>
            <a:off x="4181475" y="4972050"/>
            <a:ext cx="2676600" cy="3276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800"/>
              <a:buFont typeface="Arial"/>
              <a:buNone/>
            </a:pPr>
            <a:r>
              <a:rPr b="0" i="0" lang="en-GB" sz="800" u="none" cap="none" strike="noStrike">
                <a:solidFill>
                  <a:srgbClr val="21242A"/>
                </a:solidFill>
                <a:latin typeface="Poppins"/>
                <a:ea typeface="Poppins"/>
                <a:cs typeface="Poppins"/>
                <a:sym typeface="Poppins"/>
              </a:rPr>
              <a:t>Trakx acts in an advisory capacity as an expert on the ongoing evolution of certain themes underlying certain of MSCI’s indexes</a:t>
            </a:r>
            <a:endParaRPr b="0" i="0" sz="800" u="none" cap="none" strike="noStrike">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8"/>
          <p:cNvSpPr/>
          <p:nvPr/>
        </p:nvSpPr>
        <p:spPr>
          <a:xfrm>
            <a:off x="434125" y="7242950"/>
            <a:ext cx="929100" cy="1158300"/>
          </a:xfrm>
          <a:prstGeom prst="roundRect">
            <a:avLst>
              <a:gd fmla="val 2519" name="adj"/>
            </a:avLst>
          </a:prstGeom>
          <a:solidFill>
            <a:srgbClr val="E8FF8C"/>
          </a:solidFill>
          <a:ln>
            <a:noFill/>
          </a:ln>
        </p:spPr>
        <p:txBody>
          <a:bodyPr anchorCtr="0" anchor="ctr" bIns="91425" lIns="91425" spcFirstLastPara="1" rIns="91425" wrap="square" tIns="91425">
            <a:noAutofit/>
          </a:bodyPr>
          <a:lstStyle/>
          <a:p>
            <a:pPr indent="0" lvl="0" marL="0" marR="0" rtl="0" algn="ctr">
              <a:lnSpc>
                <a:spcPct val="130000"/>
              </a:lnSpc>
              <a:spcBef>
                <a:spcPts val="0"/>
              </a:spcBef>
              <a:spcAft>
                <a:spcPts val="0"/>
              </a:spcAft>
              <a:buClr>
                <a:srgbClr val="000000"/>
              </a:buClr>
              <a:buSzPts val="1600"/>
              <a:buFont typeface="Arial"/>
              <a:buNone/>
            </a:pPr>
            <a:r>
              <a:rPr b="1" i="0" lang="en-GB" sz="1400" u="none" cap="none" strike="noStrike">
                <a:solidFill>
                  <a:schemeClr val="dk1"/>
                </a:solidFill>
                <a:latin typeface="Poppins"/>
                <a:ea typeface="Poppins"/>
                <a:cs typeface="Poppins"/>
                <a:sym typeface="Poppins"/>
              </a:rPr>
              <a:t>2023</a:t>
            </a:r>
            <a:endParaRPr b="1" i="0" sz="1400" u="none" cap="none" strike="noStrike">
              <a:solidFill>
                <a:srgbClr val="000000"/>
              </a:solidFill>
              <a:latin typeface="Poppins"/>
              <a:ea typeface="Poppins"/>
              <a:cs typeface="Poppins"/>
              <a:sym typeface="Poppins"/>
            </a:endParaRPr>
          </a:p>
        </p:txBody>
      </p:sp>
      <p:sp>
        <p:nvSpPr>
          <p:cNvPr id="603" name="Google Shape;603;p28"/>
          <p:cNvSpPr/>
          <p:nvPr/>
        </p:nvSpPr>
        <p:spPr>
          <a:xfrm>
            <a:off x="432825" y="5249501"/>
            <a:ext cx="929100" cy="1732200"/>
          </a:xfrm>
          <a:prstGeom prst="roundRect">
            <a:avLst>
              <a:gd fmla="val 2986" name="adj"/>
            </a:avLst>
          </a:prstGeom>
          <a:solidFill>
            <a:srgbClr val="E8FF8C"/>
          </a:solidFill>
          <a:ln>
            <a:noFill/>
          </a:ln>
        </p:spPr>
        <p:txBody>
          <a:bodyPr anchorCtr="0" anchor="ctr" bIns="91425" lIns="91425" spcFirstLastPara="1" rIns="91425" wrap="square" tIns="91425">
            <a:noAutofit/>
          </a:bodyPr>
          <a:lstStyle/>
          <a:p>
            <a:pPr indent="0" lvl="0" marL="0" marR="0" rtl="0" algn="ctr">
              <a:lnSpc>
                <a:spcPct val="130000"/>
              </a:lnSpc>
              <a:spcBef>
                <a:spcPts val="0"/>
              </a:spcBef>
              <a:spcAft>
                <a:spcPts val="0"/>
              </a:spcAft>
              <a:buClr>
                <a:srgbClr val="000000"/>
              </a:buClr>
              <a:buSzPts val="1600"/>
              <a:buFont typeface="Arial"/>
              <a:buNone/>
            </a:pPr>
            <a:r>
              <a:rPr b="1" i="0" lang="en-GB" sz="1400" u="none" cap="none" strike="noStrike">
                <a:solidFill>
                  <a:schemeClr val="dk1"/>
                </a:solidFill>
                <a:latin typeface="Poppins"/>
                <a:ea typeface="Poppins"/>
                <a:cs typeface="Poppins"/>
                <a:sym typeface="Poppins"/>
              </a:rPr>
              <a:t>2022</a:t>
            </a:r>
            <a:endParaRPr b="1" i="0" sz="1400" u="none" cap="none" strike="noStrike">
              <a:solidFill>
                <a:srgbClr val="000000"/>
              </a:solidFill>
              <a:latin typeface="Poppins"/>
              <a:ea typeface="Poppins"/>
              <a:cs typeface="Poppins"/>
              <a:sym typeface="Poppins"/>
            </a:endParaRPr>
          </a:p>
        </p:txBody>
      </p:sp>
      <p:sp>
        <p:nvSpPr>
          <p:cNvPr id="604" name="Google Shape;604;p28"/>
          <p:cNvSpPr/>
          <p:nvPr/>
        </p:nvSpPr>
        <p:spPr>
          <a:xfrm>
            <a:off x="432000" y="4092237"/>
            <a:ext cx="929100" cy="931200"/>
          </a:xfrm>
          <a:prstGeom prst="roundRect">
            <a:avLst>
              <a:gd fmla="val 3748" name="adj"/>
            </a:avLst>
          </a:prstGeom>
          <a:solidFill>
            <a:srgbClr val="E8FF8C"/>
          </a:solidFill>
          <a:ln>
            <a:noFill/>
          </a:ln>
        </p:spPr>
        <p:txBody>
          <a:bodyPr anchorCtr="0" anchor="ctr" bIns="91425" lIns="91425" spcFirstLastPara="1" rIns="91425" wrap="square" tIns="91425">
            <a:noAutofit/>
          </a:bodyPr>
          <a:lstStyle/>
          <a:p>
            <a:pPr indent="0" lvl="0" marL="0" marR="0" rtl="0" algn="ctr">
              <a:lnSpc>
                <a:spcPct val="130000"/>
              </a:lnSpc>
              <a:spcBef>
                <a:spcPts val="0"/>
              </a:spcBef>
              <a:spcAft>
                <a:spcPts val="0"/>
              </a:spcAft>
              <a:buClr>
                <a:srgbClr val="000000"/>
              </a:buClr>
              <a:buSzPts val="1600"/>
              <a:buFont typeface="Arial"/>
              <a:buNone/>
            </a:pPr>
            <a:r>
              <a:rPr b="1" i="0" lang="en-GB" sz="1400" u="none" cap="none" strike="noStrike">
                <a:solidFill>
                  <a:schemeClr val="dk1"/>
                </a:solidFill>
                <a:latin typeface="Poppins"/>
                <a:ea typeface="Poppins"/>
                <a:cs typeface="Poppins"/>
                <a:sym typeface="Poppins"/>
              </a:rPr>
              <a:t>2021</a:t>
            </a:r>
            <a:endParaRPr b="1" i="0" sz="1400" u="none" cap="none" strike="noStrike">
              <a:solidFill>
                <a:srgbClr val="000000"/>
              </a:solidFill>
              <a:latin typeface="Poppins"/>
              <a:ea typeface="Poppins"/>
              <a:cs typeface="Poppins"/>
              <a:sym typeface="Poppins"/>
            </a:endParaRPr>
          </a:p>
        </p:txBody>
      </p:sp>
      <p:sp>
        <p:nvSpPr>
          <p:cNvPr id="605" name="Google Shape;605;p28"/>
          <p:cNvSpPr/>
          <p:nvPr/>
        </p:nvSpPr>
        <p:spPr>
          <a:xfrm>
            <a:off x="432000" y="1211400"/>
            <a:ext cx="51735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00"/>
                  </a:ext>
                </a:extLst>
              </a:rPr>
              <a:t>Trakx timeline</a:t>
            </a:r>
            <a:endParaRPr b="1" i="0" sz="3000" u="none" cap="none" strike="noStrike">
              <a:solidFill>
                <a:srgbClr val="EEEEEE"/>
              </a:solidFill>
              <a:latin typeface="Poppins"/>
              <a:ea typeface="Poppins"/>
              <a:cs typeface="Poppins"/>
              <a:sym typeface="Poppins"/>
            </a:endParaRPr>
          </a:p>
        </p:txBody>
      </p:sp>
      <p:sp>
        <p:nvSpPr>
          <p:cNvPr id="606" name="Google Shape;606;p28"/>
          <p:cNvSpPr/>
          <p:nvPr/>
        </p:nvSpPr>
        <p:spPr>
          <a:xfrm>
            <a:off x="434125" y="3058800"/>
            <a:ext cx="929100" cy="775200"/>
          </a:xfrm>
          <a:prstGeom prst="roundRect">
            <a:avLst>
              <a:gd fmla="val 2519" name="adj"/>
            </a:avLst>
          </a:prstGeom>
          <a:solidFill>
            <a:srgbClr val="E8FF8C"/>
          </a:solidFill>
          <a:ln>
            <a:noFill/>
          </a:ln>
        </p:spPr>
        <p:txBody>
          <a:bodyPr anchorCtr="0" anchor="ctr" bIns="91425" lIns="91425" spcFirstLastPara="1" rIns="91425" wrap="square" tIns="91425">
            <a:noAutofit/>
          </a:bodyPr>
          <a:lstStyle/>
          <a:p>
            <a:pPr indent="0" lvl="0" marL="0" marR="0" rtl="0" algn="ctr">
              <a:lnSpc>
                <a:spcPct val="130000"/>
              </a:lnSpc>
              <a:spcBef>
                <a:spcPts val="0"/>
              </a:spcBef>
              <a:spcAft>
                <a:spcPts val="0"/>
              </a:spcAft>
              <a:buClr>
                <a:srgbClr val="000000"/>
              </a:buClr>
              <a:buSzPts val="1600"/>
              <a:buFont typeface="Arial"/>
              <a:buNone/>
            </a:pPr>
            <a:r>
              <a:rPr b="1" i="0" lang="en-GB" sz="1400" u="none" cap="none" strike="noStrike">
                <a:solidFill>
                  <a:schemeClr val="dk1"/>
                </a:solidFill>
                <a:latin typeface="Poppins"/>
                <a:ea typeface="Poppins"/>
                <a:cs typeface="Poppins"/>
                <a:sym typeface="Poppins"/>
              </a:rPr>
              <a:t>2020</a:t>
            </a:r>
            <a:endParaRPr b="1" i="0" sz="1400" u="none" cap="none" strike="noStrike">
              <a:solidFill>
                <a:srgbClr val="000000"/>
              </a:solidFill>
              <a:latin typeface="Poppins"/>
              <a:ea typeface="Poppins"/>
              <a:cs typeface="Poppins"/>
              <a:sym typeface="Poppins"/>
            </a:endParaRPr>
          </a:p>
        </p:txBody>
      </p:sp>
      <p:sp>
        <p:nvSpPr>
          <p:cNvPr id="607" name="Google Shape;607;p28"/>
          <p:cNvSpPr/>
          <p:nvPr/>
        </p:nvSpPr>
        <p:spPr>
          <a:xfrm>
            <a:off x="432000" y="2219325"/>
            <a:ext cx="929100" cy="542700"/>
          </a:xfrm>
          <a:prstGeom prst="roundRect">
            <a:avLst>
              <a:gd fmla="val 4052" name="adj"/>
            </a:avLst>
          </a:prstGeom>
          <a:solidFill>
            <a:srgbClr val="E8FF8C"/>
          </a:solidFill>
          <a:ln>
            <a:noFill/>
          </a:ln>
        </p:spPr>
        <p:txBody>
          <a:bodyPr anchorCtr="0" anchor="ctr" bIns="91425" lIns="91425" spcFirstLastPara="1" rIns="91425" wrap="square" tIns="91425">
            <a:noAutofit/>
          </a:bodyPr>
          <a:lstStyle/>
          <a:p>
            <a:pPr indent="0" lvl="0" marL="0" marR="0" rtl="0" algn="ctr">
              <a:lnSpc>
                <a:spcPct val="130000"/>
              </a:lnSpc>
              <a:spcBef>
                <a:spcPts val="0"/>
              </a:spcBef>
              <a:spcAft>
                <a:spcPts val="0"/>
              </a:spcAft>
              <a:buClr>
                <a:srgbClr val="000000"/>
              </a:buClr>
              <a:buSzPts val="1600"/>
              <a:buFont typeface="Arial"/>
              <a:buNone/>
            </a:pPr>
            <a:r>
              <a:rPr b="1" i="0" lang="en-GB" sz="1400" u="none" cap="none" strike="noStrike">
                <a:solidFill>
                  <a:schemeClr val="dk1"/>
                </a:solidFill>
                <a:latin typeface="Poppins"/>
                <a:ea typeface="Poppins"/>
                <a:cs typeface="Poppins"/>
                <a:sym typeface="Poppins"/>
              </a:rPr>
              <a:t>2019</a:t>
            </a:r>
            <a:endParaRPr b="1" i="0" sz="1400" u="none" cap="none" strike="noStrike">
              <a:solidFill>
                <a:srgbClr val="000000"/>
              </a:solidFill>
              <a:latin typeface="Poppins"/>
              <a:ea typeface="Poppins"/>
              <a:cs typeface="Poppins"/>
              <a:sym typeface="Poppins"/>
            </a:endParaRPr>
          </a:p>
        </p:txBody>
      </p:sp>
      <p:sp>
        <p:nvSpPr>
          <p:cNvPr id="608" name="Google Shape;608;p28"/>
          <p:cNvSpPr/>
          <p:nvPr/>
        </p:nvSpPr>
        <p:spPr>
          <a:xfrm>
            <a:off x="1580050" y="2028825"/>
            <a:ext cx="5759100" cy="7453800"/>
          </a:xfrm>
          <a:prstGeom prst="cube">
            <a:avLst>
              <a:gd fmla="val 1787" name="adj"/>
            </a:avLst>
          </a:prstGeom>
          <a:noFill/>
          <a:ln>
            <a:noFill/>
          </a:ln>
        </p:spPr>
        <p:txBody>
          <a:bodyPr anchorCtr="0" anchor="t" bIns="91425" lIns="91425" spcFirstLastPara="1" rIns="91425" wrap="square" tIns="91425">
            <a:noAutofit/>
          </a:bodyPr>
          <a:lstStyle/>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Creation of Trakx SAS, incorporated in France</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Incubated at </a:t>
            </a:r>
            <a:r>
              <a:rPr b="1" i="0" lang="en-GB" sz="1100" u="none" cap="none" strike="noStrike">
                <a:solidFill>
                  <a:srgbClr val="EEEEEE"/>
                </a:solidFill>
                <a:latin typeface="Poppins"/>
                <a:ea typeface="Poppins"/>
                <a:cs typeface="Poppins"/>
                <a:sym typeface="Poppins"/>
              </a:rPr>
              <a:t>Dauphine</a:t>
            </a:r>
            <a:r>
              <a:rPr b="0" i="0" lang="en-GB" sz="1100" u="none" cap="none" strike="noStrike">
                <a:solidFill>
                  <a:srgbClr val="EEEEEE"/>
                </a:solidFill>
                <a:latin typeface="Poppins"/>
                <a:ea typeface="Poppins"/>
                <a:cs typeface="Poppins"/>
                <a:sym typeface="Poppins"/>
              </a:rPr>
              <a:t> University</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Seeded and accelerated by </a:t>
            </a:r>
            <a:r>
              <a:rPr b="1" i="0" lang="en-GB" sz="1100" u="none" cap="none" strike="noStrike">
                <a:solidFill>
                  <a:srgbClr val="EEEEEE"/>
                </a:solidFill>
                <a:latin typeface="Poppins"/>
                <a:ea typeface="Poppins"/>
                <a:cs typeface="Poppins"/>
                <a:sym typeface="Poppins"/>
              </a:rPr>
              <a:t>ConsenSys</a:t>
            </a:r>
            <a:endParaRPr b="0" i="0" sz="1100" u="none" cap="none" strike="noStrike">
              <a:solidFill>
                <a:srgbClr val="EEEEEE"/>
              </a:solidFill>
              <a:latin typeface="Poppins"/>
              <a:ea typeface="Poppins"/>
              <a:cs typeface="Poppins"/>
              <a:sym typeface="Poppins"/>
            </a:endParaRPr>
          </a:p>
          <a:p>
            <a:pPr indent="457200" lvl="0" marL="1371600" marR="0" rtl="0" algn="l">
              <a:lnSpc>
                <a:spcPct val="120000"/>
              </a:lnSpc>
              <a:spcBef>
                <a:spcPts val="0"/>
              </a:spcBef>
              <a:spcAft>
                <a:spcPts val="0"/>
              </a:spcAft>
              <a:buClr>
                <a:srgbClr val="000000"/>
              </a:buClr>
              <a:buSzPts val="1100"/>
              <a:buFont typeface="Arial"/>
              <a:buNone/>
            </a:pPr>
            <a:r>
              <a:rPr b="0" i="0" lang="en-GB" sz="1100" u="none" cap="none" strike="noStrike">
                <a:solidFill>
                  <a:srgbClr val="222B33"/>
                </a:solidFill>
                <a:latin typeface="Poppins"/>
                <a:ea typeface="Poppins"/>
                <a:cs typeface="Poppins"/>
                <a:sym typeface="Poppins"/>
              </a:rPr>
              <a:t>---------------------</a:t>
            </a:r>
            <a:endParaRPr b="0" i="0" sz="1100" u="none" cap="none" strike="noStrike">
              <a:solidFill>
                <a:srgbClr val="222B33"/>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Funding from BPI France and reputable Business Angels</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Constitution of the strategic committee</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L</a:t>
            </a: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01"/>
                  </a:ext>
                </a:extLst>
              </a:rPr>
              <a:t>aunch the fi</a:t>
            </a:r>
            <a:r>
              <a:rPr b="0" i="0" lang="en-GB" sz="1100" u="none" cap="none" strike="noStrike">
                <a:solidFill>
                  <a:srgbClr val="EEEEEE"/>
                </a:solidFill>
                <a:latin typeface="Poppins"/>
                <a:ea typeface="Poppins"/>
                <a:cs typeface="Poppins"/>
                <a:sym typeface="Poppins"/>
              </a:rPr>
              <a:t>rst beta products on trakx.io, then a trading platform dedicated to professional traders</a:t>
            </a:r>
            <a:endParaRPr b="0" i="0" sz="1100" u="none" cap="none" strike="noStrike">
              <a:solidFill>
                <a:srgbClr val="EEEEEE"/>
              </a:solidFill>
              <a:latin typeface="Poppins"/>
              <a:ea typeface="Poppins"/>
              <a:cs typeface="Poppins"/>
              <a:sym typeface="Poppins"/>
            </a:endParaRPr>
          </a:p>
          <a:p>
            <a:pPr indent="0" lvl="0" marL="0" marR="0" rtl="0" algn="l">
              <a:lnSpc>
                <a:spcPct val="120000"/>
              </a:lnSpc>
              <a:spcBef>
                <a:spcPts val="0"/>
              </a:spcBef>
              <a:spcAft>
                <a:spcPts val="0"/>
              </a:spcAft>
              <a:buClr>
                <a:srgbClr val="000000"/>
              </a:buClr>
              <a:buSzPts val="1100"/>
              <a:buFont typeface="Arial"/>
              <a:buNone/>
            </a:pPr>
            <a:r>
              <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Granted VASP registration with the French Regulator (AMF)</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02"/>
                  </a:ext>
                </a:extLst>
              </a:rPr>
              <a:t>Launch the o</a:t>
            </a:r>
            <a:r>
              <a:rPr b="0" i="0" lang="en-GB" sz="1100" u="none" cap="none" strike="noStrike">
                <a:solidFill>
                  <a:srgbClr val="EEEEEE"/>
                </a:solidFill>
                <a:latin typeface="Poppins"/>
                <a:ea typeface="Poppins"/>
                <a:cs typeface="Poppins"/>
                <a:sym typeface="Poppins"/>
              </a:rPr>
              <a:t>fficial web version of the platform</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03"/>
                  </a:ext>
                </a:extLst>
              </a:rPr>
              <a:t>Daily publication of Trakx CTI prices on </a:t>
            </a:r>
            <a:r>
              <a:rPr b="1"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04"/>
                  </a:ext>
                </a:extLst>
              </a:rPr>
              <a:t>Lumrisk</a:t>
            </a:r>
            <a:endParaRPr b="1"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05"/>
                  </a:ext>
                </a:extLst>
              </a:rPr>
              <a:t>Equity fund raising round</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06"/>
                  </a:ext>
                </a:extLst>
              </a:rPr>
              <a:t>Strengthened</a:t>
            </a:r>
            <a:r>
              <a:rPr b="0" i="0" lang="en-GB" sz="1100" u="none" cap="none" strike="noStrike">
                <a:solidFill>
                  <a:srgbClr val="EEEEEE"/>
                </a:solidFill>
                <a:latin typeface="Poppins"/>
                <a:ea typeface="Poppins"/>
                <a:cs typeface="Poppins"/>
                <a:sym typeface="Poppins"/>
              </a:rPr>
              <a:t> the core team</a:t>
            </a:r>
            <a:endParaRPr b="0" i="0" sz="1100" u="none" cap="none" strike="noStrike">
              <a:solidFill>
                <a:srgbClr val="EEEEEE"/>
              </a:solidFill>
              <a:latin typeface="Poppins"/>
              <a:ea typeface="Poppins"/>
              <a:cs typeface="Poppins"/>
              <a:sym typeface="Poppins"/>
            </a:endParaRPr>
          </a:p>
          <a:p>
            <a:pPr indent="457200" lvl="0" marL="1371600" marR="0" rtl="0" algn="l">
              <a:lnSpc>
                <a:spcPct val="120000"/>
              </a:lnSpc>
              <a:spcBef>
                <a:spcPts val="0"/>
              </a:spcBef>
              <a:spcAft>
                <a:spcPts val="0"/>
              </a:spcAft>
              <a:buClr>
                <a:srgbClr val="000000"/>
              </a:buClr>
              <a:buSzPts val="1100"/>
              <a:buFont typeface="Arial"/>
              <a:buNone/>
            </a:pPr>
            <a:r>
              <a:rPr b="0" i="0" lang="en-GB" sz="1100" u="none" cap="none" strike="noStrike">
                <a:solidFill>
                  <a:srgbClr val="222B32"/>
                </a:solidFill>
                <a:latin typeface="Poppins"/>
                <a:ea typeface="Poppins"/>
                <a:cs typeface="Poppins"/>
                <a:sym typeface="Poppins"/>
              </a:rPr>
              <a:t> ---------------------</a:t>
            </a:r>
            <a:endParaRPr b="0" i="0" sz="1100" u="none" cap="none" strike="noStrike">
              <a:solidFill>
                <a:srgbClr val="222B32"/>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07"/>
                  </a:ext>
                </a:extLst>
              </a:rPr>
              <a:t>Daily publication of Trakx CTI prices on </a:t>
            </a:r>
            <a:r>
              <a:rPr b="1"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08"/>
                  </a:ext>
                </a:extLst>
              </a:rPr>
              <a:t>Bloomberg</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P</a:t>
            </a: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09"/>
                  </a:ext>
                </a:extLst>
              </a:rPr>
              <a:t>artnership with </a:t>
            </a:r>
            <a:r>
              <a:rPr b="1"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10"/>
                  </a:ext>
                </a:extLst>
              </a:rPr>
              <a:t>MSCI</a:t>
            </a: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11"/>
                  </a:ext>
                </a:extLst>
              </a:rPr>
              <a:t> </a:t>
            </a:r>
            <a:endParaRPr b="0" i="0"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12"/>
                </a:ext>
              </a:extLst>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13"/>
                  </a:ext>
                </a:extLst>
              </a:rPr>
              <a:t>Partnership with </a:t>
            </a:r>
            <a:r>
              <a:rPr b="1"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14"/>
                  </a:ext>
                </a:extLst>
              </a:rPr>
              <a:t>Green Crypto Research</a:t>
            </a:r>
            <a:endParaRPr b="1" i="0"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15"/>
                </a:ext>
              </a:extLst>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16"/>
                  </a:ext>
                </a:extLst>
              </a:rPr>
              <a:t>Partnership with </a:t>
            </a:r>
            <a:r>
              <a:rPr b="1"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17"/>
                  </a:ext>
                </a:extLst>
              </a:rPr>
              <a:t>Vinter</a:t>
            </a: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18"/>
                  </a:ext>
                </a:extLst>
              </a:rPr>
              <a:t>, independent index calculator</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19"/>
                  </a:ext>
                </a:extLst>
              </a:rPr>
              <a:t>Multichannel approach, partnership with top broker dealers</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20"/>
                  </a:ext>
                </a:extLst>
              </a:rPr>
              <a:t>Launch our bespoke solution</a:t>
            </a:r>
            <a:r>
              <a:rPr b="0" i="0" lang="en-GB" sz="1100" u="none" cap="none" strike="noStrike">
                <a:solidFill>
                  <a:srgbClr val="EEEEEE"/>
                </a:solidFill>
                <a:latin typeface="Poppins"/>
                <a:ea typeface="Poppins"/>
                <a:cs typeface="Poppins"/>
                <a:sym typeface="Poppins"/>
              </a:rPr>
              <a:t> offering</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21"/>
                  </a:ext>
                </a:extLst>
              </a:rPr>
              <a:t>Two rounds of private token sale</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Team grew to 20+ total, including 5 new Senior Developers</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First certificate i</a:t>
            </a: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22"/>
                  </a:ext>
                </a:extLst>
              </a:rPr>
              <a:t>s</a:t>
            </a:r>
            <a:r>
              <a:rPr b="0" i="0" lang="en-GB" sz="1100" u="none" cap="none" strike="noStrike">
                <a:solidFill>
                  <a:srgbClr val="EEEEEE"/>
                </a:solidFill>
                <a:latin typeface="Poppins"/>
                <a:ea typeface="Poppins"/>
                <a:cs typeface="Poppins"/>
                <a:sym typeface="Poppins"/>
              </a:rPr>
              <a:t>sued with Gentwo on Top Blockchains Index</a:t>
            </a:r>
            <a:endParaRPr b="0" i="0" sz="1100" u="none" cap="none" strike="noStrike">
              <a:solidFill>
                <a:srgbClr val="EEEEEE"/>
              </a:solidFill>
              <a:latin typeface="Poppins"/>
              <a:ea typeface="Poppins"/>
              <a:cs typeface="Poppins"/>
              <a:sym typeface="Poppins"/>
            </a:endParaRPr>
          </a:p>
          <a:p>
            <a:pPr indent="457200" lvl="0" marL="1371600" marR="0" rtl="0" algn="l">
              <a:lnSpc>
                <a:spcPct val="120000"/>
              </a:lnSpc>
              <a:spcBef>
                <a:spcPts val="0"/>
              </a:spcBef>
              <a:spcAft>
                <a:spcPts val="0"/>
              </a:spcAft>
              <a:buClr>
                <a:srgbClr val="000000"/>
              </a:buClr>
              <a:buSzPts val="1100"/>
              <a:buFont typeface="Arial"/>
              <a:buNone/>
            </a:pPr>
            <a:r>
              <a:rPr b="0" i="0" lang="en-GB" sz="1100" u="none" cap="none" strike="noStrike">
                <a:solidFill>
                  <a:srgbClr val="242B33"/>
                </a:solidFill>
                <a:latin typeface="Poppins"/>
                <a:ea typeface="Poppins"/>
                <a:cs typeface="Poppins"/>
                <a:sym typeface="Poppins"/>
              </a:rPr>
              <a:t>---------------------</a:t>
            </a:r>
            <a:endParaRPr b="0" i="0" sz="1100" u="none" cap="none" strike="noStrike">
              <a:solidFill>
                <a:srgbClr val="242B33"/>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L</a:t>
            </a: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23"/>
                  </a:ext>
                </a:extLst>
              </a:rPr>
              <a:t>aunch our new brandin</a:t>
            </a:r>
            <a:r>
              <a:rPr b="0" i="0" lang="en-GB" sz="1100" u="none" cap="none" strike="noStrike">
                <a:solidFill>
                  <a:srgbClr val="EEEEEE"/>
                </a:solidFill>
                <a:latin typeface="Poppins"/>
                <a:ea typeface="Poppins"/>
                <a:cs typeface="Poppins"/>
                <a:sym typeface="Poppins"/>
              </a:rPr>
              <a:t>g </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Implementation of the retail marketing plan</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Enabling retail investors to access Trakx CTIs</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24"/>
                  </a:ext>
                </a:extLst>
              </a:rPr>
              <a:t>Dedicated risk profile strategies</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Launched s</a:t>
            </a: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25"/>
                  </a:ext>
                </a:extLst>
              </a:rPr>
              <a:t>taked products</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N</a:t>
            </a: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26"/>
                  </a:ext>
                </a:extLst>
              </a:rPr>
              <a:t>ew digital distribution channels</a:t>
            </a:r>
            <a:endParaRPr b="0" i="0" sz="1100" u="none" cap="none" strike="noStrike">
              <a:solidFill>
                <a:srgbClr val="EEEEEE"/>
              </a:solidFill>
              <a:latin typeface="Poppins"/>
              <a:ea typeface="Poppins"/>
              <a:cs typeface="Poppins"/>
              <a:sym typeface="Poppins"/>
            </a:endParaRPr>
          </a:p>
          <a:p>
            <a:pPr indent="0" lvl="0" marL="457200" marR="0" rtl="0" algn="l">
              <a:lnSpc>
                <a:spcPct val="120000"/>
              </a:lnSpc>
              <a:spcBef>
                <a:spcPts val="0"/>
              </a:spcBef>
              <a:spcAft>
                <a:spcPts val="0"/>
              </a:spcAft>
              <a:buClr>
                <a:srgbClr val="000000"/>
              </a:buClr>
              <a:buSzPts val="1100"/>
              <a:buFont typeface="Arial"/>
              <a:buNone/>
            </a:pPr>
            <a:r>
              <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Prepare the transition to MiCA</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Launch more sophisticated products</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Push on bespoke solutions</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Develop tech-as-a service offering</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Expand geographic footprint </a:t>
            </a:r>
            <a:r>
              <a:rPr b="0" i="0" lang="en-GB" sz="11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127"/>
                  </a:ext>
                </a:extLst>
              </a:rPr>
              <a:t>outside Europe</a:t>
            </a:r>
            <a:r>
              <a:rPr b="0" i="0" lang="en-GB" sz="1100" u="none" cap="none" strike="noStrike">
                <a:solidFill>
                  <a:srgbClr val="EEEEEE"/>
                </a:solidFill>
                <a:latin typeface="Poppins"/>
                <a:ea typeface="Poppins"/>
                <a:cs typeface="Poppins"/>
                <a:sym typeface="Poppins"/>
              </a:rPr>
              <a:t> </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Further improvement of the UI/UX</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Fine tuning of the data mining and trading bots</a:t>
            </a:r>
            <a:endParaRPr b="0" i="0" sz="1100" u="none" cap="none" strike="noStrike">
              <a:solidFill>
                <a:srgbClr val="EEEEEE"/>
              </a:solidFill>
              <a:latin typeface="Poppins"/>
              <a:ea typeface="Poppins"/>
              <a:cs typeface="Poppins"/>
              <a:sym typeface="Poppins"/>
            </a:endParaRPr>
          </a:p>
          <a:p>
            <a:pPr indent="-241300" lvl="0" marL="285750" marR="0" rtl="0" algn="l">
              <a:lnSpc>
                <a:spcPct val="120000"/>
              </a:lnSpc>
              <a:spcBef>
                <a:spcPts val="0"/>
              </a:spcBef>
              <a:spcAft>
                <a:spcPts val="0"/>
              </a:spcAft>
              <a:buClr>
                <a:srgbClr val="E8FF8C"/>
              </a:buClr>
              <a:buSzPts val="1100"/>
              <a:buFont typeface="Poppins"/>
              <a:buChar char="●"/>
            </a:pPr>
            <a:r>
              <a:rPr b="0" i="0" lang="en-GB" sz="1100" u="none" cap="none" strike="noStrike">
                <a:solidFill>
                  <a:srgbClr val="EEEEEE"/>
                </a:solidFill>
                <a:latin typeface="Poppins"/>
                <a:ea typeface="Poppins"/>
                <a:cs typeface="Poppins"/>
                <a:sym typeface="Poppins"/>
              </a:rPr>
              <a:t>Mobile app</a:t>
            </a:r>
            <a:endParaRPr b="0" i="0" sz="1100" u="none" cap="none" strike="noStrike">
              <a:solidFill>
                <a:srgbClr val="EEEEEE"/>
              </a:solidFill>
              <a:latin typeface="Poppins"/>
              <a:ea typeface="Poppins"/>
              <a:cs typeface="Poppins"/>
              <a:sym typeface="Poppins"/>
            </a:endParaRPr>
          </a:p>
          <a:p>
            <a:pPr indent="0" lvl="0" marL="0" marR="0" rtl="0" algn="l">
              <a:lnSpc>
                <a:spcPct val="120000"/>
              </a:lnSpc>
              <a:spcBef>
                <a:spcPts val="0"/>
              </a:spcBef>
              <a:spcAft>
                <a:spcPts val="0"/>
              </a:spcAft>
              <a:buClr>
                <a:srgbClr val="000000"/>
              </a:buClr>
              <a:buSzPts val="1100"/>
              <a:buFont typeface="Arial"/>
              <a:buNone/>
            </a:pPr>
            <a:r>
              <a:t/>
            </a:r>
            <a:endParaRPr b="0" i="0" sz="1100" u="none" cap="none" strike="noStrike">
              <a:solidFill>
                <a:srgbClr val="EEEEEE"/>
              </a:solidFill>
              <a:latin typeface="Poppins"/>
              <a:ea typeface="Poppins"/>
              <a:cs typeface="Poppins"/>
              <a:sym typeface="Poppins"/>
            </a:endParaRPr>
          </a:p>
          <a:p>
            <a:pPr indent="-171450" lvl="0" marL="342900" marR="0" rtl="0" algn="l">
              <a:lnSpc>
                <a:spcPct val="120000"/>
              </a:lnSpc>
              <a:spcBef>
                <a:spcPts val="0"/>
              </a:spcBef>
              <a:spcAft>
                <a:spcPts val="0"/>
              </a:spcAft>
              <a:buClr>
                <a:srgbClr val="000000"/>
              </a:buClr>
              <a:buSzPts val="1100"/>
              <a:buFont typeface="Arial"/>
              <a:buNone/>
            </a:pPr>
            <a:r>
              <a:t/>
            </a:r>
            <a:endParaRPr b="0" i="0" sz="1100" u="none" cap="none" strike="noStrike">
              <a:solidFill>
                <a:srgbClr val="EEEEEE"/>
              </a:solidFill>
              <a:latin typeface="Poppins"/>
              <a:ea typeface="Poppins"/>
              <a:cs typeface="Poppins"/>
              <a:sym typeface="Poppins"/>
            </a:endParaRPr>
          </a:p>
        </p:txBody>
      </p:sp>
      <p:sp>
        <p:nvSpPr>
          <p:cNvPr id="609" name="Google Shape;609;p28"/>
          <p:cNvSpPr/>
          <p:nvPr/>
        </p:nvSpPr>
        <p:spPr>
          <a:xfrm>
            <a:off x="434125" y="8696325"/>
            <a:ext cx="929100" cy="1514400"/>
          </a:xfrm>
          <a:prstGeom prst="roundRect">
            <a:avLst>
              <a:gd fmla="val 2519" name="adj"/>
            </a:avLst>
          </a:prstGeom>
          <a:solidFill>
            <a:srgbClr val="E8FF8C"/>
          </a:solidFill>
          <a:ln>
            <a:noFill/>
          </a:ln>
        </p:spPr>
        <p:txBody>
          <a:bodyPr anchorCtr="0" anchor="ctr" bIns="91425" lIns="91425" spcFirstLastPara="1" rIns="91425" wrap="square" tIns="91425">
            <a:noAutofit/>
          </a:bodyPr>
          <a:lstStyle/>
          <a:p>
            <a:pPr indent="0" lvl="0" marL="0" marR="0" rtl="0" algn="ctr">
              <a:lnSpc>
                <a:spcPct val="130000"/>
              </a:lnSpc>
              <a:spcBef>
                <a:spcPts val="0"/>
              </a:spcBef>
              <a:spcAft>
                <a:spcPts val="0"/>
              </a:spcAft>
              <a:buClr>
                <a:srgbClr val="000000"/>
              </a:buClr>
              <a:buSzPts val="1600"/>
              <a:buFont typeface="Arial"/>
              <a:buNone/>
            </a:pPr>
            <a:r>
              <a:rPr b="1" i="0" lang="en-GB" sz="1400" u="none" cap="none" strike="noStrike">
                <a:solidFill>
                  <a:schemeClr val="dk1"/>
                </a:solidFill>
                <a:latin typeface="Poppins"/>
                <a:ea typeface="Poppins"/>
                <a:cs typeface="Poppins"/>
                <a:sym typeface="Poppins"/>
              </a:rPr>
              <a:t>2024+</a:t>
            </a:r>
            <a:endParaRPr b="1" i="0" sz="1400" u="none" cap="none" strike="noStrike">
              <a:solidFill>
                <a:srgbClr val="000000"/>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29"/>
          <p:cNvSpPr/>
          <p:nvPr/>
        </p:nvSpPr>
        <p:spPr>
          <a:xfrm>
            <a:off x="432000" y="2160000"/>
            <a:ext cx="6649500" cy="5229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0" i="0" lang="en-GB" sz="1100" u="none" cap="none" strike="noStrike">
                <a:solidFill>
                  <a:srgbClr val="171C28"/>
                </a:solidFill>
                <a:latin typeface="Poppins Medium"/>
                <a:ea typeface="Poppins Medium"/>
                <a:cs typeface="Poppins Medium"/>
                <a:sym typeface="Poppins Medium"/>
              </a:rPr>
              <a:t>This presentation has been prepared by Trakx and its affiliates (collectively “Trakx” or the “Company”). The information contained in this presentation is subject to changes and/or updates without notice and at the Company’s sole discretion, and should not be construed as a commitment, promise or guarantee relating to the future performance or value of the Company. The information contained herein has been obtained from sources believed to be reliable but Trakx does not represent or warrant that it is accurate and complete.  This presentation is provided to you for information purposes only and does not constitute an offer or solicitation to sell and/or acquire crypto assets, shares or securities. It does not constitute or form part of and should not be construed as any offer for sale or subscription of or any invitation to buy or subscribe for any securities not should it or any part of it form the basis of or be relied upon in connection with any contract or commitment whatsoever. Any offer to sell or solicitation of an offer to buy financial instruments may be made solely through definitive offering documents, identified as such, in compliance with the terms of all applicable securities and other laws. Such definitive offering documents, if any, will describe risks related to an investment and will qualify in their entirety the information set forth in this presentation.</a:t>
            </a:r>
            <a:endParaRPr b="0" i="0" sz="1100" u="none" cap="none" strike="noStrike">
              <a:solidFill>
                <a:srgbClr val="171C28"/>
              </a:solidFill>
              <a:latin typeface="Poppins Medium"/>
              <a:ea typeface="Poppins Medium"/>
              <a:cs typeface="Poppins Medium"/>
              <a:sym typeface="Poppins Medium"/>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171C28"/>
              </a:solidFill>
              <a:latin typeface="Poppins Medium"/>
              <a:ea typeface="Poppins Medium"/>
              <a:cs typeface="Poppins Medium"/>
              <a:sym typeface="Poppins Medium"/>
            </a:endParaRPr>
          </a:p>
          <a:p>
            <a:pPr indent="0" lvl="0" marL="0" marR="0" rtl="0" algn="l">
              <a:lnSpc>
                <a:spcPct val="115000"/>
              </a:lnSpc>
              <a:spcBef>
                <a:spcPts val="0"/>
              </a:spcBef>
              <a:spcAft>
                <a:spcPts val="0"/>
              </a:spcAft>
              <a:buClr>
                <a:schemeClr val="dk1"/>
              </a:buClr>
              <a:buSzPts val="1100"/>
              <a:buFont typeface="Arial"/>
              <a:buNone/>
            </a:pPr>
            <a:r>
              <a:rPr b="0" i="0" lang="en-GB" sz="1100" u="none" cap="none" strike="noStrike">
                <a:solidFill>
                  <a:srgbClr val="171C28"/>
                </a:solidFill>
                <a:latin typeface="Poppins Medium"/>
                <a:ea typeface="Poppins Medium"/>
                <a:cs typeface="Poppins Medium"/>
                <a:sym typeface="Poppins Medium"/>
              </a:rPr>
              <a:t>Trakx and/or an affiliate, a legal representative, an officer or an employee, together expressly disclaim any and all responsibility for any direct or consequential loss or damage of any kind whatsoever arising directly or indirectly from reliance on any information contained in this presentation, any error, omission or inaccuracy in such document or any action resulting therefrom. This document does not constitute a recommendation to buy or financial advice. It is strictly informational. Do not trade or invest in any tokens, crypto assets, companies or entities based upon this document. Any investment involves substantial risks, including, but not limited to, pricing volatility, inadequate liquidity, and the potential complete loss of your investment. Investors should conduct independent due diligence, with assistance from professional financial, legal and tax experts, on topics discussed in this document and develop a standalone judgment of the relevant markets prior to making any investment decision. </a:t>
            </a:r>
            <a:endParaRPr b="0" i="0" sz="1100" u="none" cap="none" strike="noStrike">
              <a:solidFill>
                <a:srgbClr val="171C28"/>
              </a:solidFill>
              <a:latin typeface="Poppins Medium"/>
              <a:ea typeface="Poppins Medium"/>
              <a:cs typeface="Poppins Medium"/>
              <a:sym typeface="Poppins Medium"/>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171C28"/>
              </a:solidFill>
              <a:latin typeface="Poppins Medium"/>
              <a:ea typeface="Poppins Medium"/>
              <a:cs typeface="Poppins Medium"/>
              <a:sym typeface="Poppins Medium"/>
            </a:endParaRPr>
          </a:p>
          <a:p>
            <a:pPr indent="0" lvl="0" marL="0" marR="0" rtl="0" algn="l">
              <a:lnSpc>
                <a:spcPct val="115000"/>
              </a:lnSpc>
              <a:spcBef>
                <a:spcPts val="0"/>
              </a:spcBef>
              <a:spcAft>
                <a:spcPts val="0"/>
              </a:spcAft>
              <a:buClr>
                <a:schemeClr val="dk1"/>
              </a:buClr>
              <a:buSzPts val="1100"/>
              <a:buFont typeface="Arial"/>
              <a:buNone/>
            </a:pPr>
            <a:r>
              <a:rPr b="0" i="0" lang="en-GB" sz="1100" u="none" cap="none" strike="noStrike">
                <a:solidFill>
                  <a:srgbClr val="171C28"/>
                </a:solidFill>
                <a:latin typeface="Poppins Medium"/>
                <a:ea typeface="Poppins Medium"/>
                <a:cs typeface="Poppins Medium"/>
                <a:sym typeface="Poppins Medium"/>
              </a:rPr>
              <a:t>Copyright in this report is owned by Trakx (© Trakx, 2023) - no part of this report may be reproduced in any manner without the prior written permission of Trakx. </a:t>
            </a:r>
            <a:endParaRPr b="0" i="0" sz="1100" u="none" cap="none" strike="noStrike">
              <a:solidFill>
                <a:srgbClr val="171C28"/>
              </a:solidFill>
              <a:latin typeface="Poppins Medium"/>
              <a:ea typeface="Poppins Medium"/>
              <a:cs typeface="Poppins Medium"/>
              <a:sym typeface="Poppins Medium"/>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171C28"/>
              </a:solidFill>
              <a:latin typeface="Poppins Medium"/>
              <a:ea typeface="Poppins Medium"/>
              <a:cs typeface="Poppins Medium"/>
              <a:sym typeface="Poppins Medium"/>
            </a:endParaRPr>
          </a:p>
          <a:p>
            <a:pPr indent="0" lvl="0" marL="0" marR="0" rtl="0" algn="l">
              <a:lnSpc>
                <a:spcPct val="115000"/>
              </a:lnSpc>
              <a:spcBef>
                <a:spcPts val="0"/>
              </a:spcBef>
              <a:spcAft>
                <a:spcPts val="0"/>
              </a:spcAft>
              <a:buClr>
                <a:schemeClr val="dk1"/>
              </a:buClr>
              <a:buSzPts val="1100"/>
              <a:buFont typeface="Arial"/>
              <a:buNone/>
            </a:pPr>
            <a:r>
              <a:rPr b="0" i="0" lang="en-GB" sz="1100" u="none" cap="none" strike="noStrike">
                <a:solidFill>
                  <a:srgbClr val="171C28"/>
                </a:solidFill>
                <a:latin typeface="Poppins Medium"/>
                <a:ea typeface="Poppins Medium"/>
                <a:cs typeface="Poppins Medium"/>
                <a:sym typeface="Poppins Medium"/>
              </a:rPr>
              <a:t>TRAKX is a French société par actions simplifiée having its registered office at 10 rue penthièvre, 75008 Paris, registered with the Paris Trade and Companies Register under number 850 626 078, and represented by Allco Ltd, a company based in Malta and registered under number C90184, acting as Chief Executive Officer (Président). TRAKX is a digital asset service provider registered with the Autorité des Marchés Financiers under number E2021-020, providing TRAKX services to registered users. TRAKX contact email address: support@trakx.io </a:t>
            </a:r>
            <a:endParaRPr b="0" i="0" sz="1100" u="none" cap="none" strike="noStrike">
              <a:solidFill>
                <a:srgbClr val="171C28"/>
              </a:solidFill>
              <a:latin typeface="Poppins Medium"/>
              <a:ea typeface="Poppins Medium"/>
              <a:cs typeface="Poppins Medium"/>
              <a:sym typeface="Poppins Medium"/>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171C28"/>
              </a:solidFill>
              <a:latin typeface="Poppins Medium"/>
              <a:ea typeface="Poppins Medium"/>
              <a:cs typeface="Poppins Medium"/>
              <a:sym typeface="Poppins Medium"/>
            </a:endParaRPr>
          </a:p>
          <a:p>
            <a:pPr indent="0" lvl="0" marL="0" marR="0" rtl="0" algn="l">
              <a:lnSpc>
                <a:spcPct val="115000"/>
              </a:lnSpc>
              <a:spcBef>
                <a:spcPts val="0"/>
              </a:spcBef>
              <a:spcAft>
                <a:spcPts val="0"/>
              </a:spcAft>
              <a:buClr>
                <a:schemeClr val="dk1"/>
              </a:buClr>
              <a:buSzPts val="1100"/>
              <a:buFont typeface="Arial"/>
              <a:buNone/>
            </a:pPr>
            <a:r>
              <a:rPr b="1" i="0" lang="en-GB" sz="1100" u="none" cap="none" strike="noStrike">
                <a:solidFill>
                  <a:srgbClr val="171C28"/>
                </a:solidFill>
                <a:latin typeface="Poppins"/>
                <a:ea typeface="Poppins"/>
                <a:cs typeface="Poppins"/>
                <a:sym typeface="Poppins"/>
              </a:rPr>
              <a:t>ANY INVESTMENT IN DIGITAL ASSETS IS AN INHERENTLY RISKY INVESTMENT. IF YOU ARE IN ANY DOUBT ABOUT INVESTING, THE COMPANY RECOMMENDS YOU CONSULT WITH YOUR FINANCIAL ADVISOR.</a:t>
            </a:r>
            <a:endParaRPr b="1" i="0" sz="1100" u="none" cap="none" strike="noStrike">
              <a:solidFill>
                <a:srgbClr val="171C28"/>
              </a:solidFill>
              <a:latin typeface="Poppins"/>
              <a:ea typeface="Poppins"/>
              <a:cs typeface="Poppins"/>
              <a:sym typeface="Poppins"/>
            </a:endParaRPr>
          </a:p>
          <a:p>
            <a:pPr indent="0" lvl="0" marL="0" marR="0" rtl="0" algn="l">
              <a:lnSpc>
                <a:spcPct val="90000"/>
              </a:lnSpc>
              <a:spcBef>
                <a:spcPts val="0"/>
              </a:spcBef>
              <a:spcAft>
                <a:spcPts val="0"/>
              </a:spcAft>
              <a:buClr>
                <a:schemeClr val="dk1"/>
              </a:buClr>
              <a:buSzPts val="1100"/>
              <a:buFont typeface="Arial"/>
              <a:buNone/>
            </a:pPr>
            <a:r>
              <a:t/>
            </a:r>
            <a:endParaRPr b="0" i="0" sz="1000" u="none" cap="none" strike="noStrike">
              <a:solidFill>
                <a:srgbClr val="171C28"/>
              </a:solidFill>
              <a:latin typeface="Poppins Medium"/>
              <a:ea typeface="Poppins Medium"/>
              <a:cs typeface="Poppins Medium"/>
              <a:sym typeface="Poppins Medium"/>
            </a:endParaRPr>
          </a:p>
          <a:p>
            <a:pPr indent="0" lvl="0" marL="0" marR="0" rtl="0" algn="l">
              <a:lnSpc>
                <a:spcPct val="90000"/>
              </a:lnSpc>
              <a:spcBef>
                <a:spcPts val="0"/>
              </a:spcBef>
              <a:spcAft>
                <a:spcPts val="0"/>
              </a:spcAft>
              <a:buClr>
                <a:schemeClr val="dk1"/>
              </a:buClr>
              <a:buSzPts val="900"/>
              <a:buFont typeface="Arial"/>
              <a:buNone/>
            </a:pPr>
            <a:r>
              <a:t/>
            </a:r>
            <a:endParaRPr b="0" i="0" sz="1000" u="none" cap="none" strike="noStrike">
              <a:solidFill>
                <a:srgbClr val="171C28"/>
              </a:solidFill>
              <a:latin typeface="Poppins Medium"/>
              <a:ea typeface="Poppins Medium"/>
              <a:cs typeface="Poppins Medium"/>
              <a:sym typeface="Poppins Medium"/>
            </a:endParaRPr>
          </a:p>
        </p:txBody>
      </p:sp>
      <p:sp>
        <p:nvSpPr>
          <p:cNvPr id="615" name="Google Shape;615;p29"/>
          <p:cNvSpPr/>
          <p:nvPr/>
        </p:nvSpPr>
        <p:spPr>
          <a:xfrm>
            <a:off x="432000" y="1440000"/>
            <a:ext cx="2992500" cy="712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171C28"/>
                </a:solidFill>
                <a:latin typeface="Poppins"/>
                <a:ea typeface="Poppins"/>
                <a:cs typeface="Poppins"/>
                <a:sym typeface="Poppins"/>
              </a:rPr>
              <a:t>Disclaimers</a:t>
            </a:r>
            <a:endParaRPr b="1" i="0" sz="3400" u="none" cap="none" strike="noStrike">
              <a:solidFill>
                <a:schemeClr val="dk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p:nvPr/>
        </p:nvSpPr>
        <p:spPr>
          <a:xfrm>
            <a:off x="432000" y="2160000"/>
            <a:ext cx="6411000" cy="5751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Clr>
                <a:schemeClr val="dk1"/>
              </a:buClr>
              <a:buSzPts val="1300"/>
              <a:buFont typeface="Arial"/>
              <a:buNone/>
            </a:pPr>
            <a:r>
              <a:rPr b="0" i="0" lang="en-GB" sz="1400" u="none" cap="none" strike="noStrike">
                <a:solidFill>
                  <a:schemeClr val="lt2"/>
                </a:solidFill>
                <a:latin typeface="Poppins"/>
                <a:ea typeface="Poppins"/>
                <a:cs typeface="Poppins"/>
                <a:sym typeface="Poppins"/>
              </a:rPr>
              <a:t>The sector may still be young, but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16"/>
                  </a:ext>
                </a:extLst>
              </a:rPr>
              <a:t>it’s</a:t>
            </a:r>
            <a:r>
              <a:rPr b="0" i="0" lang="en-GB" sz="1400" u="none" cap="none" strike="noStrike">
                <a:solidFill>
                  <a:schemeClr val="lt2"/>
                </a:solidFill>
                <a:latin typeface="Poppins"/>
                <a:ea typeface="Poppins"/>
                <a:cs typeface="Poppins"/>
                <a:sym typeface="Poppins"/>
              </a:rPr>
              <a:t> expanding rapidly as more people are coming to realize the inherent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17"/>
                  </a:ext>
                </a:extLst>
              </a:rPr>
              <a:t>benefit</a:t>
            </a:r>
            <a:r>
              <a:rPr b="0" i="0" lang="en-GB" sz="1400" u="none" cap="none" strike="noStrike">
                <a:solidFill>
                  <a:schemeClr val="lt2"/>
                </a:solidFill>
                <a:latin typeface="Poppins"/>
                <a:ea typeface="Poppins"/>
                <a:cs typeface="Poppins"/>
                <a:sym typeface="Poppins"/>
              </a:rPr>
              <a:t> of having digital money in a form that relies on the power of maths and code to maintain its integrity.</a:t>
            </a:r>
            <a:endParaRPr b="0" i="0" sz="1400" u="none" cap="none" strike="noStrike">
              <a:solidFill>
                <a:schemeClr val="lt2"/>
              </a:solidFill>
              <a:latin typeface="Poppins"/>
              <a:ea typeface="Poppins"/>
              <a:cs typeface="Poppins"/>
              <a:sym typeface="Poppins"/>
            </a:endParaRPr>
          </a:p>
          <a:p>
            <a:pPr indent="0" lvl="0" marL="0" marR="0" rtl="0" algn="l">
              <a:lnSpc>
                <a:spcPct val="138000"/>
              </a:lnSpc>
              <a:spcBef>
                <a:spcPts val="1200"/>
              </a:spcBef>
              <a:spcAft>
                <a:spcPts val="0"/>
              </a:spcAft>
              <a:buClr>
                <a:schemeClr val="dk1"/>
              </a:buClr>
              <a:buSzPts val="1100"/>
              <a:buFont typeface="Arial"/>
              <a:buNone/>
            </a:pPr>
            <a:r>
              <a:rPr b="0" i="0" lang="en-GB" sz="1400" u="none" cap="none" strike="noStrike">
                <a:solidFill>
                  <a:schemeClr val="lt2"/>
                </a:solidFill>
                <a:latin typeface="Poppins"/>
                <a:ea typeface="Poppins"/>
                <a:cs typeface="Poppins"/>
                <a:sym typeface="Poppins"/>
              </a:rPr>
              <a:t>There have been s</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18"/>
                  </a:ext>
                </a:extLst>
              </a:rPr>
              <a:t>etbacks along the way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19"/>
                  </a:ext>
                </a:extLst>
              </a:rPr>
              <a:t>as 2022 </a:t>
            </a:r>
            <a:r>
              <a:rPr b="0" i="0" lang="en-GB" sz="1400" u="none" cap="none" strike="noStrike">
                <a:solidFill>
                  <a:schemeClr val="lt2"/>
                </a:solidFill>
                <a:latin typeface="Poppins"/>
                <a:ea typeface="Poppins"/>
                <a:cs typeface="Poppins"/>
                <a:sym typeface="Poppins"/>
              </a:rPr>
              <a:t>demonstrated. However, this was entirely attributable to the dubious practices and behaviours of individuals,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20"/>
                  </a:ext>
                </a:extLst>
              </a:rPr>
              <a:t>not</a:t>
            </a:r>
            <a:r>
              <a:rPr b="0" i="0" lang="en-GB" sz="1400" u="none" cap="none" strike="noStrike">
                <a:solidFill>
                  <a:schemeClr val="lt2"/>
                </a:solidFill>
                <a:latin typeface="Poppins"/>
                <a:ea typeface="Poppins"/>
                <a:cs typeface="Poppins"/>
                <a:sym typeface="Poppins"/>
              </a:rPr>
              <a:t> to the technology. These bad actors are being ejected from the industry and governments are in the process of providing greater legal/regulatory clarity. This is something we at Trakx welcome because it is unambiguously good for the long-run health of the ecosystem.</a:t>
            </a:r>
            <a:endParaRPr b="0" i="0" sz="1400" u="none" cap="none" strike="noStrike">
              <a:solidFill>
                <a:schemeClr val="lt2"/>
              </a:solidFill>
              <a:latin typeface="Poppins"/>
              <a:ea typeface="Poppins"/>
              <a:cs typeface="Poppins"/>
              <a:sym typeface="Poppins"/>
            </a:endParaRPr>
          </a:p>
          <a:p>
            <a:pPr indent="0" lvl="0" marL="0" marR="0" rtl="0" algn="l">
              <a:lnSpc>
                <a:spcPct val="138000"/>
              </a:lnSpc>
              <a:spcBef>
                <a:spcPts val="1200"/>
              </a:spcBef>
              <a:spcAft>
                <a:spcPts val="0"/>
              </a:spcAft>
              <a:buClr>
                <a:schemeClr val="dk1"/>
              </a:buClr>
              <a:buSzPts val="1100"/>
              <a:buFont typeface="Arial"/>
              <a:buNone/>
            </a:pPr>
            <a:r>
              <a:rPr b="0" i="0" lang="en-GB" sz="1400" u="none" cap="none" strike="noStrike">
                <a:solidFill>
                  <a:schemeClr val="lt2"/>
                </a:solidFill>
                <a:latin typeface="Poppins"/>
                <a:ea typeface="Poppins"/>
                <a:cs typeface="Poppins"/>
                <a:sym typeface="Poppins"/>
              </a:rPr>
              <a:t>My co-founders and I have taken time and great care to put together a fantastic team of employees,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21"/>
                  </a:ext>
                </a:extLst>
              </a:rPr>
              <a:t>advisors and </a:t>
            </a:r>
            <a:r>
              <a:rPr b="0" i="0" lang="en-GB" sz="1400" u="none" cap="none" strike="noStrike">
                <a:solidFill>
                  <a:schemeClr val="lt2"/>
                </a:solidFill>
                <a:latin typeface="Poppins"/>
                <a:ea typeface="Poppins"/>
                <a:cs typeface="Poppins"/>
                <a:sym typeface="Poppins"/>
              </a:rPr>
              <a:t>developers from all over the globe - each one a seasoned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22"/>
                  </a:ext>
                </a:extLst>
              </a:rPr>
              <a:t>tradfi</a:t>
            </a:r>
            <a:r>
              <a:rPr b="0" i="0" lang="en-GB" sz="1400" u="none" cap="none" strike="noStrike">
                <a:solidFill>
                  <a:schemeClr val="lt2"/>
                </a:solidFill>
                <a:latin typeface="Poppins"/>
                <a:ea typeface="Poppins"/>
                <a:cs typeface="Poppins"/>
                <a:sym typeface="Poppins"/>
              </a:rPr>
              <a:t> or tech professional - to develop a platform that puts our clients first. Trakx is on a mission to truly democratise access to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23"/>
                  </a:ext>
                </a:extLst>
              </a:rPr>
              <a:t>crypto</a:t>
            </a:r>
            <a:r>
              <a:rPr b="0" i="0" lang="en-GB" sz="1400" u="none" cap="none" strike="noStrike">
                <a:solidFill>
                  <a:schemeClr val="lt2"/>
                </a:solidFill>
                <a:latin typeface="Poppins"/>
                <a:ea typeface="Poppins"/>
                <a:cs typeface="Poppins"/>
                <a:sym typeface="Poppins"/>
              </a:rPr>
              <a:t> by providing </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24"/>
                  </a:ext>
                </a:extLst>
              </a:rPr>
              <a:t>everyone </a:t>
            </a:r>
            <a:r>
              <a:rPr b="0" i="0" lang="en-GB" sz="1400" u="none" cap="none" strike="noStrike">
                <a:solidFill>
                  <a:schemeClr val="lt2"/>
                </a:solidFill>
                <a:latin typeface="Poppins"/>
                <a:ea typeface="Poppins"/>
                <a:cs typeface="Poppins"/>
                <a:sym typeface="Poppins"/>
              </a:rPr>
              <a:t>with seamless, s</a:t>
            </a:r>
            <a:r>
              <a:rPr b="0" i="0" lang="en-GB" sz="1400" u="none" cap="none" strike="noStrike">
                <a:solidFill>
                  <a:schemeClr val="lt2"/>
                </a:solidFill>
                <a:latin typeface="Poppins"/>
                <a:ea typeface="Poppins"/>
                <a:cs typeface="Poppins"/>
                <a:sym typeface="Poppins"/>
                <a:extLst>
                  <a:ext uri="http://customooxmlschemas.google.com/">
                    <go:slidesCustomData xmlns:go="http://customooxmlschemas.google.com/" textRoundtripDataId="25"/>
                  </a:ext>
                </a:extLst>
              </a:rPr>
              <a:t>afe and strictly compliant </a:t>
            </a:r>
            <a:r>
              <a:rPr b="0" i="0" lang="en-GB" sz="1400" u="none" cap="none" strike="noStrike">
                <a:solidFill>
                  <a:schemeClr val="lt2"/>
                </a:solidFill>
                <a:latin typeface="Poppins"/>
                <a:ea typeface="Poppins"/>
                <a:cs typeface="Poppins"/>
                <a:sym typeface="Poppins"/>
              </a:rPr>
              <a:t>access to crypto-indices. </a:t>
            </a:r>
            <a:endParaRPr b="0" i="0" sz="1400" u="none" cap="none" strike="noStrike">
              <a:solidFill>
                <a:schemeClr val="lt2"/>
              </a:solidFill>
              <a:latin typeface="Poppins"/>
              <a:ea typeface="Poppins"/>
              <a:cs typeface="Poppins"/>
              <a:sym typeface="Poppins"/>
            </a:endParaRPr>
          </a:p>
          <a:p>
            <a:pPr indent="0" lvl="0" marL="0" marR="0" rtl="0" algn="l">
              <a:lnSpc>
                <a:spcPct val="138000"/>
              </a:lnSpc>
              <a:spcBef>
                <a:spcPts val="1200"/>
              </a:spcBef>
              <a:spcAft>
                <a:spcPts val="0"/>
              </a:spcAft>
              <a:buClr>
                <a:schemeClr val="dk1"/>
              </a:buClr>
              <a:buSzPts val="1100"/>
              <a:buFont typeface="Arial"/>
              <a:buNone/>
            </a:pPr>
            <a:r>
              <a:rPr b="0" i="0" lang="en-GB" sz="1400" u="none" cap="none" strike="noStrike">
                <a:solidFill>
                  <a:schemeClr val="lt2"/>
                </a:solidFill>
                <a:latin typeface="Poppins"/>
                <a:ea typeface="Poppins"/>
                <a:cs typeface="Poppins"/>
                <a:sym typeface="Poppins"/>
              </a:rPr>
              <a:t>Crypto is not a revolution, it is just the next stage in the evolution of money. </a:t>
            </a:r>
            <a:endParaRPr b="0" i="0" sz="1400" u="none" cap="none" strike="noStrike">
              <a:solidFill>
                <a:schemeClr val="lt2"/>
              </a:solidFill>
              <a:latin typeface="Poppins"/>
              <a:ea typeface="Poppins"/>
              <a:cs typeface="Poppins"/>
              <a:sym typeface="Poppins"/>
            </a:endParaRPr>
          </a:p>
          <a:p>
            <a:pPr indent="0" lvl="0" marL="0" marR="0" rtl="0" algn="l">
              <a:lnSpc>
                <a:spcPct val="138000"/>
              </a:lnSpc>
              <a:spcBef>
                <a:spcPts val="1200"/>
              </a:spcBef>
              <a:spcAft>
                <a:spcPts val="0"/>
              </a:spcAft>
              <a:buClr>
                <a:schemeClr val="dk1"/>
              </a:buClr>
              <a:buSzPts val="1100"/>
              <a:buFont typeface="Arial"/>
              <a:buNone/>
            </a:pPr>
            <a:r>
              <a:rPr b="0" i="0" lang="en-GB" sz="1400" u="none" cap="none" strike="noStrike">
                <a:solidFill>
                  <a:schemeClr val="lt2"/>
                </a:solidFill>
                <a:latin typeface="Poppins"/>
                <a:ea typeface="Poppins"/>
                <a:cs typeface="Poppins"/>
                <a:sym typeface="Poppins"/>
              </a:rPr>
              <a:t>I am excited by what comes next and hope that you will share the same bold vision for the future of digital markets as the team does!</a:t>
            </a:r>
            <a:endParaRPr b="0" i="0" sz="1400" u="none" cap="none" strike="noStrike">
              <a:solidFill>
                <a:schemeClr val="lt2"/>
              </a:solidFill>
              <a:latin typeface="Poppins"/>
              <a:ea typeface="Poppins"/>
              <a:cs typeface="Poppins"/>
              <a:sym typeface="Poppins"/>
            </a:endParaRPr>
          </a:p>
          <a:p>
            <a:pPr indent="0" lvl="0" marL="0" marR="0" rtl="0" algn="l">
              <a:lnSpc>
                <a:spcPct val="120000"/>
              </a:lnSpc>
              <a:spcBef>
                <a:spcPts val="1200"/>
              </a:spcBef>
              <a:spcAft>
                <a:spcPts val="0"/>
              </a:spcAft>
              <a:buClr>
                <a:schemeClr val="dk1"/>
              </a:buClr>
              <a:buSzPts val="1100"/>
              <a:buFont typeface="Arial"/>
              <a:buNone/>
            </a:pPr>
            <a:r>
              <a:rPr b="0" i="0" lang="en-GB" sz="1400" u="none" cap="none" strike="noStrike">
                <a:solidFill>
                  <a:schemeClr val="lt2"/>
                </a:solidFill>
                <a:latin typeface="Poppins"/>
                <a:ea typeface="Poppins"/>
                <a:cs typeface="Poppins"/>
                <a:sym typeface="Poppins"/>
              </a:rPr>
              <a:t>Welcome to Trakx...</a:t>
            </a:r>
            <a:endParaRPr b="0" i="0" sz="1400" u="none" cap="none" strike="noStrike">
              <a:solidFill>
                <a:schemeClr val="lt2"/>
              </a:solidFill>
              <a:latin typeface="Arial"/>
              <a:ea typeface="Arial"/>
              <a:cs typeface="Arial"/>
              <a:sym typeface="Arial"/>
            </a:endParaRPr>
          </a:p>
          <a:p>
            <a:pPr indent="0" lvl="0" marL="0" marR="0" rtl="0" algn="l">
              <a:lnSpc>
                <a:spcPct val="120000"/>
              </a:lnSpc>
              <a:spcBef>
                <a:spcPts val="1200"/>
              </a:spcBef>
              <a:spcAft>
                <a:spcPts val="0"/>
              </a:spcAft>
              <a:buClr>
                <a:schemeClr val="dk1"/>
              </a:buClr>
              <a:buSzPts val="1100"/>
              <a:buFont typeface="Arial"/>
              <a:buNone/>
            </a:pPr>
            <a:r>
              <a:rPr b="0" i="0" lang="en-GB" sz="1400" u="none" cap="none" strike="noStrike">
                <a:solidFill>
                  <a:schemeClr val="lt2"/>
                </a:solidFill>
                <a:latin typeface="Poppins"/>
                <a:ea typeface="Poppins"/>
                <a:cs typeface="Poppins"/>
                <a:sym typeface="Poppins"/>
              </a:rPr>
              <a:t>Lionel</a:t>
            </a:r>
            <a:endParaRPr b="0" i="0" sz="1400" u="none" cap="none" strike="noStrike">
              <a:solidFill>
                <a:schemeClr val="lt2"/>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chemeClr val="lt2"/>
              </a:solidFill>
              <a:latin typeface="Poppins"/>
              <a:ea typeface="Poppins"/>
              <a:cs typeface="Poppins"/>
              <a:sym typeface="Poppins"/>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EEEEEE"/>
              </a:solidFill>
              <a:latin typeface="Poppins"/>
              <a:ea typeface="Poppins"/>
              <a:cs typeface="Poppins"/>
              <a:sym typeface="Poppins"/>
            </a:endParaRPr>
          </a:p>
        </p:txBody>
      </p:sp>
      <p:pic>
        <p:nvPicPr>
          <p:cNvPr id="115" name="Google Shape;115;p4"/>
          <p:cNvPicPr preferRelativeResize="0"/>
          <p:nvPr/>
        </p:nvPicPr>
        <p:blipFill rotWithShape="1">
          <a:blip r:embed="rId3">
            <a:alphaModFix amt="19000"/>
          </a:blip>
          <a:srcRect b="0" l="0" r="0" t="0"/>
          <a:stretch/>
        </p:blipFill>
        <p:spPr>
          <a:xfrm>
            <a:off x="684801" y="8582401"/>
            <a:ext cx="6410998" cy="2155776"/>
          </a:xfrm>
          <a:prstGeom prst="rect">
            <a:avLst/>
          </a:prstGeom>
          <a:noFill/>
          <a:ln>
            <a:noFill/>
          </a:ln>
          <a:effectLst>
            <a:outerShdw blurRad="57150" rotWithShape="0" algn="bl" dir="5400000" dist="19050">
              <a:srgbClr val="000000">
                <a:alpha val="49411"/>
              </a:srgbClr>
            </a:outerShdw>
          </a:effectLst>
        </p:spPr>
      </p:pic>
      <p:sp>
        <p:nvSpPr>
          <p:cNvPr id="116" name="Google Shape;116;p4"/>
          <p:cNvSpPr/>
          <p:nvPr/>
        </p:nvSpPr>
        <p:spPr>
          <a:xfrm>
            <a:off x="432000" y="1440000"/>
            <a:ext cx="51735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Arial"/>
              <a:buNone/>
            </a:pPr>
            <a:r>
              <a:rPr b="1" i="0" lang="en-GB" sz="30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26"/>
                  </a:ext>
                </a:extLst>
              </a:rPr>
              <a:t>Evolution not revolution</a:t>
            </a:r>
            <a:endParaRPr b="1" i="0" sz="3000" u="none" cap="none" strike="noStrike">
              <a:solidFill>
                <a:srgbClr val="EEEEEE"/>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p:nvPr/>
        </p:nvSpPr>
        <p:spPr>
          <a:xfrm>
            <a:off x="432000" y="5040000"/>
            <a:ext cx="6251100" cy="78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GB" sz="4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27"/>
                  </a:ext>
                </a:extLst>
              </a:rPr>
              <a:t>Market</a:t>
            </a:r>
            <a:endParaRPr b="1" i="0" sz="4000" u="none" cap="none" strike="noStrike">
              <a:solidFill>
                <a:srgbClr val="CCCCCC"/>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p:nvPr/>
        </p:nvSpPr>
        <p:spPr>
          <a:xfrm>
            <a:off x="432000" y="1440000"/>
            <a:ext cx="62484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28"/>
                  </a:ext>
                </a:extLst>
              </a:rPr>
              <a:t>M</a:t>
            </a: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29"/>
                  </a:ext>
                </a:extLst>
              </a:rPr>
              <a:t>arket</a:t>
            </a:r>
            <a:r>
              <a:rPr b="1" i="0" lang="en-GB" sz="30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30"/>
                  </a:ext>
                </a:extLst>
              </a:rPr>
              <a:t> observation</a:t>
            </a:r>
            <a:endParaRPr b="1" i="0" sz="3000" u="none" cap="none" strike="noStrike">
              <a:solidFill>
                <a:srgbClr val="EEEEEE"/>
              </a:solidFill>
              <a:latin typeface="Poppins"/>
              <a:ea typeface="Poppins"/>
              <a:cs typeface="Poppins"/>
              <a:sym typeface="Poppins"/>
            </a:endParaRPr>
          </a:p>
        </p:txBody>
      </p:sp>
      <p:sp>
        <p:nvSpPr>
          <p:cNvPr id="127" name="Google Shape;127;p6"/>
          <p:cNvSpPr/>
          <p:nvPr/>
        </p:nvSpPr>
        <p:spPr>
          <a:xfrm>
            <a:off x="396000" y="2014350"/>
            <a:ext cx="6733800" cy="5604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700"/>
              </a:spcBef>
              <a:spcAft>
                <a:spcPts val="0"/>
              </a:spcAft>
              <a:buClr>
                <a:srgbClr val="000000"/>
              </a:buClr>
              <a:buSzPts val="1300"/>
              <a:buFont typeface="Arial"/>
              <a:buNone/>
            </a:pPr>
            <a:r>
              <a:rPr b="0" i="0" lang="en-GB" sz="1400" u="none" cap="none" strike="noStrike">
                <a:solidFill>
                  <a:schemeClr val="lt1"/>
                </a:solidFill>
                <a:latin typeface="Poppins"/>
                <a:ea typeface="Poppins"/>
                <a:cs typeface="Poppins"/>
                <a:sym typeface="Poppins"/>
              </a:rPr>
              <a:t>The ETF market has shown </a:t>
            </a:r>
            <a:r>
              <a:rPr b="0" i="0" lang="en-GB" sz="14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31"/>
                  </a:ext>
                </a:extLst>
              </a:rPr>
              <a:t>strong momentum with AUM reaching $10 trillion  from virtually zero 20 years ago  </a:t>
            </a:r>
            <a:endParaRPr b="0" i="0" sz="1100" u="none" cap="none" strike="noStrike">
              <a:solidFill>
                <a:schemeClr val="lt1"/>
              </a:solidFill>
              <a:latin typeface="Poppins"/>
              <a:ea typeface="Poppins"/>
              <a:cs typeface="Poppins"/>
              <a:sym typeface="Poppins"/>
            </a:endParaRPr>
          </a:p>
        </p:txBody>
      </p:sp>
      <p:sp>
        <p:nvSpPr>
          <p:cNvPr id="128" name="Google Shape;128;p6"/>
          <p:cNvSpPr txBox="1"/>
          <p:nvPr/>
        </p:nvSpPr>
        <p:spPr>
          <a:xfrm>
            <a:off x="1530000" y="9066050"/>
            <a:ext cx="410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Poppins"/>
                <a:ea typeface="Poppins"/>
                <a:cs typeface="Poppins"/>
                <a:sym typeface="Poppins"/>
              </a:rPr>
              <a:t>Source: Bloomberg, Morningstar</a:t>
            </a:r>
            <a:endParaRPr b="0" i="0" sz="800" u="sng" cap="none" strike="noStrike">
              <a:solidFill>
                <a:schemeClr val="lt1"/>
              </a:solidFill>
              <a:latin typeface="Poppins"/>
              <a:ea typeface="Poppins"/>
              <a:cs typeface="Poppins"/>
              <a:sym typeface="Poppins"/>
            </a:endParaRPr>
          </a:p>
        </p:txBody>
      </p:sp>
      <p:sp>
        <p:nvSpPr>
          <p:cNvPr id="129" name="Google Shape;129;p6"/>
          <p:cNvSpPr txBox="1"/>
          <p:nvPr/>
        </p:nvSpPr>
        <p:spPr>
          <a:xfrm>
            <a:off x="1599850" y="6360675"/>
            <a:ext cx="4492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32"/>
                  </a:ext>
                </a:extLst>
              </a:rPr>
              <a:t>Active vs Passive: Relative Performance Index</a:t>
            </a:r>
            <a:endParaRPr b="1" i="0" sz="1000" u="sng" cap="none" strike="noStrike">
              <a:solidFill>
                <a:schemeClr val="lt1"/>
              </a:solidFill>
              <a:latin typeface="Poppins"/>
              <a:ea typeface="Poppins"/>
              <a:cs typeface="Poppins"/>
              <a:sym typeface="Poppins"/>
            </a:endParaRPr>
          </a:p>
        </p:txBody>
      </p:sp>
      <p:sp>
        <p:nvSpPr>
          <p:cNvPr id="130" name="Google Shape;130;p6"/>
          <p:cNvSpPr txBox="1"/>
          <p:nvPr/>
        </p:nvSpPr>
        <p:spPr>
          <a:xfrm>
            <a:off x="396000" y="5901225"/>
            <a:ext cx="673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700"/>
              </a:spcBef>
              <a:spcAft>
                <a:spcPts val="0"/>
              </a:spcAft>
              <a:buClr>
                <a:srgbClr val="000000"/>
              </a:buClr>
              <a:buSzPts val="1400"/>
              <a:buFont typeface="Arial"/>
              <a:buNone/>
            </a:pPr>
            <a:r>
              <a:rPr b="0" i="0" lang="en-GB" sz="1400" u="none" cap="none" strike="noStrike">
                <a:solidFill>
                  <a:schemeClr val="lt1"/>
                </a:solidFill>
                <a:latin typeface="Poppins"/>
                <a:ea typeface="Poppins"/>
                <a:cs typeface="Poppins"/>
                <a:sym typeface="Poppins"/>
              </a:rPr>
              <a:t>Historically, passive products have outperformed active products</a:t>
            </a:r>
            <a:endParaRPr b="0" i="0" sz="1400" u="none" cap="none" strike="noStrike">
              <a:solidFill>
                <a:srgbClr val="000000"/>
              </a:solidFill>
              <a:latin typeface="Arial"/>
              <a:ea typeface="Arial"/>
              <a:cs typeface="Arial"/>
              <a:sym typeface="Arial"/>
            </a:endParaRPr>
          </a:p>
        </p:txBody>
      </p:sp>
      <p:sp>
        <p:nvSpPr>
          <p:cNvPr id="131" name="Google Shape;131;p6"/>
          <p:cNvSpPr txBox="1"/>
          <p:nvPr/>
        </p:nvSpPr>
        <p:spPr>
          <a:xfrm>
            <a:off x="432000" y="9464575"/>
            <a:ext cx="6579900" cy="9174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300"/>
              </a:spcBef>
              <a:spcAft>
                <a:spcPts val="0"/>
              </a:spcAft>
              <a:buClr>
                <a:srgbClr val="000000"/>
              </a:buClr>
              <a:buSzPts val="1400"/>
              <a:buFont typeface="Arial"/>
              <a:buNone/>
            </a:pPr>
            <a:r>
              <a:rPr b="0" i="0" lang="en-GB" sz="1400" u="none" cap="none" strike="noStrike">
                <a:solidFill>
                  <a:schemeClr val="lt1"/>
                </a:solidFill>
                <a:latin typeface="Poppins"/>
                <a:ea typeface="Poppins"/>
                <a:cs typeface="Poppins"/>
                <a:sym typeface="Poppins"/>
              </a:rPr>
              <a:t>P</a:t>
            </a:r>
            <a:r>
              <a:rPr b="0" i="0" lang="en-GB" sz="14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33"/>
                  </a:ext>
                </a:extLst>
              </a:rPr>
              <a:t>assive products are becoming the instruments of choice for market exposure because of their outperformance versus active products,  along with lower costs and higher liquidit</a:t>
            </a:r>
            <a:r>
              <a:rPr b="0" i="0" lang="en-GB" sz="1400" u="none" cap="none" strike="noStrike">
                <a:solidFill>
                  <a:schemeClr val="lt1"/>
                </a:solidFill>
                <a:latin typeface="Poppins"/>
                <a:ea typeface="Poppins"/>
                <a:cs typeface="Poppins"/>
                <a:sym typeface="Poppins"/>
              </a:rPr>
              <a:t>y</a:t>
            </a:r>
            <a:endParaRPr b="0" i="0" sz="1400" u="none" cap="none" strike="noStrike">
              <a:solidFill>
                <a:srgbClr val="000000"/>
              </a:solidFill>
              <a:latin typeface="Arial"/>
              <a:ea typeface="Arial"/>
              <a:cs typeface="Arial"/>
              <a:sym typeface="Arial"/>
            </a:endParaRPr>
          </a:p>
        </p:txBody>
      </p:sp>
      <p:pic>
        <p:nvPicPr>
          <p:cNvPr id="132" name="Google Shape;132;p6"/>
          <p:cNvPicPr preferRelativeResize="0"/>
          <p:nvPr/>
        </p:nvPicPr>
        <p:blipFill rotWithShape="1">
          <a:blip r:embed="rId4">
            <a:alphaModFix/>
          </a:blip>
          <a:srcRect b="0" l="4882" r="4873" t="0"/>
          <a:stretch/>
        </p:blipFill>
        <p:spPr>
          <a:xfrm>
            <a:off x="1605000" y="3108150"/>
            <a:ext cx="4492554" cy="2448449"/>
          </a:xfrm>
          <a:prstGeom prst="rect">
            <a:avLst/>
          </a:prstGeom>
          <a:noFill/>
          <a:ln>
            <a:noFill/>
          </a:ln>
        </p:spPr>
      </p:pic>
      <p:sp>
        <p:nvSpPr>
          <p:cNvPr id="133" name="Google Shape;133;p6"/>
          <p:cNvSpPr txBox="1"/>
          <p:nvPr/>
        </p:nvSpPr>
        <p:spPr>
          <a:xfrm>
            <a:off x="1529400" y="5556600"/>
            <a:ext cx="410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Poppins"/>
                <a:ea typeface="Poppins"/>
                <a:cs typeface="Poppins"/>
                <a:sym typeface="Poppins"/>
              </a:rPr>
              <a:t>Source: </a:t>
            </a:r>
            <a:r>
              <a:rPr b="0" i="0" lang="en-GB" sz="800" u="sng" cap="none" strike="noStrike">
                <a:solidFill>
                  <a:schemeClr val="lt1"/>
                </a:solidFill>
                <a:latin typeface="Poppins"/>
                <a:ea typeface="Poppins"/>
                <a:cs typeface="Poppins"/>
                <a:sym typeface="Poppins"/>
                <a:hlinkClick r:id="rId5">
                  <a:extLst>
                    <a:ext uri="{A12FA001-AC4F-418D-AE19-62706E023703}">
                      <ahyp:hlinkClr val="tx"/>
                    </a:ext>
                  </a:extLst>
                </a:hlinkClick>
              </a:rPr>
              <a:t>Statista</a:t>
            </a:r>
            <a:endParaRPr b="0" i="0" sz="800" u="sng" cap="none" strike="noStrike">
              <a:solidFill>
                <a:schemeClr val="lt1"/>
              </a:solidFill>
              <a:latin typeface="Poppins"/>
              <a:ea typeface="Poppins"/>
              <a:cs typeface="Poppins"/>
              <a:sym typeface="Poppins"/>
            </a:endParaRPr>
          </a:p>
        </p:txBody>
      </p:sp>
      <p:pic>
        <p:nvPicPr>
          <p:cNvPr id="134" name="Google Shape;134;p6"/>
          <p:cNvPicPr preferRelativeResize="0"/>
          <p:nvPr/>
        </p:nvPicPr>
        <p:blipFill rotWithShape="1">
          <a:blip r:embed="rId6">
            <a:alphaModFix/>
          </a:blip>
          <a:srcRect b="0" l="0" r="0" t="0"/>
          <a:stretch/>
        </p:blipFill>
        <p:spPr>
          <a:xfrm>
            <a:off x="1605600" y="6768000"/>
            <a:ext cx="4492551" cy="2255843"/>
          </a:xfrm>
          <a:prstGeom prst="rect">
            <a:avLst/>
          </a:prstGeom>
          <a:noFill/>
          <a:ln>
            <a:noFill/>
          </a:ln>
        </p:spPr>
      </p:pic>
      <p:sp>
        <p:nvSpPr>
          <p:cNvPr id="135" name="Google Shape;135;p6"/>
          <p:cNvSpPr txBox="1"/>
          <p:nvPr/>
        </p:nvSpPr>
        <p:spPr>
          <a:xfrm>
            <a:off x="1603800" y="2574750"/>
            <a:ext cx="4564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en-GB" sz="1000">
                <a:solidFill>
                  <a:schemeClr val="lt1"/>
                </a:solidFill>
                <a:latin typeface="Poppins"/>
                <a:ea typeface="Poppins"/>
                <a:cs typeface="Poppins"/>
                <a:sym typeface="Poppins"/>
              </a:rPr>
              <a:t>Development of assets of global exchange traded funds (ETFs)</a:t>
            </a:r>
            <a:endParaRPr b="1" sz="10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000"/>
              <a:buFont typeface="Arial"/>
              <a:buNone/>
            </a:pPr>
            <a:r>
              <a:rPr b="1" lang="en-GB" sz="1000">
                <a:solidFill>
                  <a:schemeClr val="lt1"/>
                </a:solidFill>
                <a:latin typeface="Poppins"/>
                <a:ea typeface="Poppins"/>
                <a:cs typeface="Poppins"/>
                <a:sym typeface="Poppins"/>
              </a:rPr>
              <a:t>from 2003 to 2022 (in billion U.S. dollars)</a:t>
            </a:r>
            <a:endParaRPr b="1" sz="1000">
              <a:solidFill>
                <a:schemeClr val="lt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g258ff0f2407_0_16"/>
          <p:cNvPicPr preferRelativeResize="0"/>
          <p:nvPr/>
        </p:nvPicPr>
        <p:blipFill rotWithShape="1">
          <a:blip r:embed="rId3">
            <a:alphaModFix/>
          </a:blip>
          <a:srcRect b="394" l="0" r="0" t="405"/>
          <a:stretch/>
        </p:blipFill>
        <p:spPr>
          <a:xfrm>
            <a:off x="86400" y="6438550"/>
            <a:ext cx="7372800" cy="4133276"/>
          </a:xfrm>
          <a:prstGeom prst="rect">
            <a:avLst/>
          </a:prstGeom>
          <a:noFill/>
          <a:ln>
            <a:noFill/>
          </a:ln>
        </p:spPr>
      </p:pic>
      <p:sp>
        <p:nvSpPr>
          <p:cNvPr id="141" name="Google Shape;141;g258ff0f2407_0_16"/>
          <p:cNvSpPr/>
          <p:nvPr/>
        </p:nvSpPr>
        <p:spPr>
          <a:xfrm>
            <a:off x="432000" y="1440000"/>
            <a:ext cx="62484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Sizeable market in crypto</a:t>
            </a:r>
            <a:endParaRPr b="1" i="0" sz="3000" u="none" cap="none" strike="noStrike">
              <a:solidFill>
                <a:srgbClr val="EEEEEE"/>
              </a:solidFill>
              <a:latin typeface="Poppins"/>
              <a:ea typeface="Poppins"/>
              <a:cs typeface="Poppins"/>
              <a:sym typeface="Poppins"/>
            </a:endParaRPr>
          </a:p>
        </p:txBody>
      </p:sp>
      <p:sp>
        <p:nvSpPr>
          <p:cNvPr id="142" name="Google Shape;142;g258ff0f2407_0_16"/>
          <p:cNvSpPr/>
          <p:nvPr/>
        </p:nvSpPr>
        <p:spPr>
          <a:xfrm>
            <a:off x="288000" y="6074575"/>
            <a:ext cx="6733800" cy="1759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200"/>
              </a:spcBef>
              <a:spcAft>
                <a:spcPts val="0"/>
              </a:spcAft>
              <a:buClr>
                <a:srgbClr val="000000"/>
              </a:buClr>
              <a:buSzPts val="1600"/>
              <a:buFont typeface="Arial"/>
              <a:buNone/>
            </a:pPr>
            <a:r>
              <a:t/>
            </a:r>
            <a:endParaRPr b="0" i="0" sz="1600" u="none" cap="none" strike="noStrike">
              <a:solidFill>
                <a:schemeClr val="lt1"/>
              </a:solidFill>
              <a:latin typeface="Poppins"/>
              <a:ea typeface="Poppins"/>
              <a:cs typeface="Poppins"/>
              <a:sym typeface="Poppins"/>
            </a:endParaRPr>
          </a:p>
          <a:p>
            <a:pPr indent="-330200" lvl="0" marL="457200" marR="0" rtl="0" algn="l">
              <a:lnSpc>
                <a:spcPct val="120000"/>
              </a:lnSpc>
              <a:spcBef>
                <a:spcPts val="1200"/>
              </a:spcBef>
              <a:spcAft>
                <a:spcPts val="0"/>
              </a:spcAft>
              <a:buClr>
                <a:srgbClr val="E8FF8C"/>
              </a:buClr>
              <a:buSzPts val="1600"/>
              <a:buFont typeface="Poppins"/>
              <a:buChar char="●"/>
            </a:pPr>
            <a:r>
              <a:rPr b="0" i="0" lang="en-GB" sz="1600" u="none" cap="none" strike="noStrike">
                <a:solidFill>
                  <a:schemeClr val="lt1"/>
                </a:solidFill>
                <a:latin typeface="Poppins"/>
                <a:ea typeface="Poppins"/>
                <a:cs typeface="Poppins"/>
                <a:sym typeface="Poppins"/>
              </a:rPr>
              <a:t>Transposing this approach to crypto-assets implies </a:t>
            </a:r>
            <a:r>
              <a:rPr b="1" i="0" lang="en-GB" sz="1600" u="none" cap="none" strike="noStrike">
                <a:solidFill>
                  <a:schemeClr val="lt1"/>
                </a:solidFill>
                <a:latin typeface="Poppins"/>
                <a:ea typeface="Poppins"/>
                <a:cs typeface="Poppins"/>
                <a:sym typeface="Poppins"/>
              </a:rPr>
              <a:t>an addressable market for crypto indices of  ~$500bn,</a:t>
            </a:r>
            <a:r>
              <a:rPr b="0" i="0" lang="en-GB" sz="1600" u="none" cap="none" strike="noStrike">
                <a:solidFill>
                  <a:schemeClr val="lt1"/>
                </a:solidFill>
                <a:latin typeface="Poppins"/>
                <a:ea typeface="Poppins"/>
                <a:cs typeface="Poppins"/>
                <a:sym typeface="Poppins"/>
              </a:rPr>
              <a:t> assuming that only 5% of the crypto AUMs are allocated to indices</a:t>
            </a:r>
            <a:endParaRPr b="0" i="0" sz="1600" u="none" cap="none" strike="noStrike">
              <a:solidFill>
                <a:schemeClr val="lt1"/>
              </a:solidFill>
              <a:latin typeface="Poppins"/>
              <a:ea typeface="Poppins"/>
              <a:cs typeface="Poppins"/>
              <a:sym typeface="Poppins"/>
            </a:endParaRPr>
          </a:p>
          <a:p>
            <a:pPr indent="0" lvl="0" marL="457200" marR="0" rtl="0" algn="l">
              <a:lnSpc>
                <a:spcPct val="120000"/>
              </a:lnSpc>
              <a:spcBef>
                <a:spcPts val="1200"/>
              </a:spcBef>
              <a:spcAft>
                <a:spcPts val="0"/>
              </a:spcAft>
              <a:buClr>
                <a:srgbClr val="000000"/>
              </a:buClr>
              <a:buSzPts val="1600"/>
              <a:buFont typeface="Arial"/>
              <a:buNone/>
            </a:pPr>
            <a:r>
              <a:t/>
            </a:r>
            <a:endParaRPr b="0" i="0" sz="1600" u="none" cap="none" strike="noStrike">
              <a:solidFill>
                <a:schemeClr val="lt1"/>
              </a:solidFill>
              <a:latin typeface="Poppins"/>
              <a:ea typeface="Poppins"/>
              <a:cs typeface="Poppins"/>
              <a:sym typeface="Poppins"/>
            </a:endParaRPr>
          </a:p>
          <a:p>
            <a:pPr indent="0" lvl="0" marL="457200" marR="0" rtl="0" algn="l">
              <a:lnSpc>
                <a:spcPct val="120000"/>
              </a:lnSpc>
              <a:spcBef>
                <a:spcPts val="1200"/>
              </a:spcBef>
              <a:spcAft>
                <a:spcPts val="0"/>
              </a:spcAft>
              <a:buClr>
                <a:srgbClr val="000000"/>
              </a:buClr>
              <a:buSzPts val="1600"/>
              <a:buFont typeface="Arial"/>
              <a:buNone/>
            </a:pPr>
            <a:r>
              <a:t/>
            </a:r>
            <a:endParaRPr b="0" i="0" sz="1600" u="none" cap="none" strike="noStrike">
              <a:solidFill>
                <a:schemeClr val="lt1"/>
              </a:solidFill>
              <a:latin typeface="Poppins"/>
              <a:ea typeface="Poppins"/>
              <a:cs typeface="Poppins"/>
              <a:sym typeface="Poppins"/>
            </a:endParaRPr>
          </a:p>
          <a:p>
            <a:pPr indent="0" lvl="0" marL="457200" marR="0" rtl="0" algn="l">
              <a:lnSpc>
                <a:spcPct val="120000"/>
              </a:lnSpc>
              <a:spcBef>
                <a:spcPts val="1200"/>
              </a:spcBef>
              <a:spcAft>
                <a:spcPts val="0"/>
              </a:spcAft>
              <a:buClr>
                <a:srgbClr val="000000"/>
              </a:buClr>
              <a:buSzPts val="1100"/>
              <a:buFont typeface="Arial"/>
              <a:buNone/>
            </a:pPr>
            <a:r>
              <a:t/>
            </a:r>
            <a:endParaRPr b="1" i="0" sz="1100" u="none" cap="none" strike="noStrike">
              <a:solidFill>
                <a:schemeClr val="lt1"/>
              </a:solidFill>
              <a:latin typeface="Poppins"/>
              <a:ea typeface="Poppins"/>
              <a:cs typeface="Poppins"/>
              <a:sym typeface="Poppins"/>
            </a:endParaRPr>
          </a:p>
        </p:txBody>
      </p:sp>
      <p:sp>
        <p:nvSpPr>
          <p:cNvPr id="143" name="Google Shape;143;g258ff0f2407_0_16"/>
          <p:cNvSpPr/>
          <p:nvPr/>
        </p:nvSpPr>
        <p:spPr>
          <a:xfrm>
            <a:off x="1363425" y="9553575"/>
            <a:ext cx="4837200" cy="1123800"/>
          </a:xfrm>
          <a:prstGeom prst="roundRect">
            <a:avLst>
              <a:gd fmla="val 377" name="adj"/>
            </a:avLst>
          </a:prstGeom>
          <a:noFill/>
          <a:ln>
            <a:noFill/>
          </a:ln>
        </p:spPr>
        <p:txBody>
          <a:bodyPr anchorCtr="0" anchor="ctr" bIns="89050" lIns="89050" spcFirstLastPara="1" rIns="89050" wrap="square" tIns="89050">
            <a:noAutofit/>
          </a:bodyPr>
          <a:lstStyle/>
          <a:p>
            <a:pPr indent="0" lvl="0" marL="0" marR="0" rtl="0" algn="ctr">
              <a:lnSpc>
                <a:spcPct val="100000"/>
              </a:lnSpc>
              <a:spcBef>
                <a:spcPts val="0"/>
              </a:spcBef>
              <a:spcAft>
                <a:spcPts val="0"/>
              </a:spcAft>
              <a:buClr>
                <a:srgbClr val="FFFFFF"/>
              </a:buClr>
              <a:buSzPts val="1200"/>
              <a:buFont typeface="Roboto"/>
              <a:buNone/>
            </a:pPr>
            <a:r>
              <a:rPr b="1" i="0" lang="en-GB" sz="1100" u="none" cap="none" strike="noStrike">
                <a:solidFill>
                  <a:schemeClr val="dk1"/>
                </a:solidFill>
                <a:latin typeface="Poppins"/>
                <a:ea typeface="Poppins"/>
                <a:cs typeface="Poppins"/>
                <a:sym typeface="Poppins"/>
              </a:rPr>
              <a:t>Crypto Index Products </a:t>
            </a:r>
            <a:endParaRPr b="1" i="0" sz="1100" u="none" cap="none" strike="noStrike">
              <a:solidFill>
                <a:schemeClr val="dk1"/>
              </a:solidFill>
              <a:latin typeface="Poppins"/>
              <a:ea typeface="Poppins"/>
              <a:cs typeface="Poppins"/>
              <a:sym typeface="Poppins"/>
            </a:endParaRPr>
          </a:p>
          <a:p>
            <a:pPr indent="0" lvl="0" marL="0" marR="0" rtl="0" algn="ctr">
              <a:lnSpc>
                <a:spcPct val="100000"/>
              </a:lnSpc>
              <a:spcBef>
                <a:spcPts val="0"/>
              </a:spcBef>
              <a:spcAft>
                <a:spcPts val="0"/>
              </a:spcAft>
              <a:buClr>
                <a:srgbClr val="FFFFFF"/>
              </a:buClr>
              <a:buSzPts val="1200"/>
              <a:buFont typeface="Roboto"/>
              <a:buNone/>
            </a:pPr>
            <a:r>
              <a:rPr b="1" i="0" lang="en-GB" sz="1100" u="none" cap="none" strike="noStrike">
                <a:solidFill>
                  <a:schemeClr val="dk1"/>
                </a:solidFill>
                <a:latin typeface="Poppins"/>
                <a:ea typeface="Poppins"/>
                <a:cs typeface="Poppins"/>
                <a:sym typeface="Poppins"/>
              </a:rPr>
              <a:t>could reach $</a:t>
            </a:r>
            <a:r>
              <a:rPr b="1" i="0" lang="en-GB" sz="1100" u="none" cap="none" strike="noStrike">
                <a:solidFill>
                  <a:schemeClr val="dk1"/>
                </a:solidFill>
                <a:latin typeface="Poppins"/>
                <a:ea typeface="Poppins"/>
                <a:cs typeface="Poppins"/>
                <a:sym typeface="Poppins"/>
                <a:extLst>
                  <a:ext uri="http://customooxmlschemas.google.com/">
                    <go:slidesCustomData xmlns:go="http://customooxmlschemas.google.com/" textRoundtripDataId="34"/>
                  </a:ext>
                </a:extLst>
              </a:rPr>
              <a:t>500bn</a:t>
            </a:r>
            <a:r>
              <a:rPr b="1" i="0" lang="en-GB" sz="1100" u="none" cap="none" strike="noStrike">
                <a:solidFill>
                  <a:schemeClr val="dk1"/>
                </a:solidFill>
                <a:latin typeface="Poppins"/>
                <a:ea typeface="Poppins"/>
                <a:cs typeface="Poppins"/>
                <a:sym typeface="Poppins"/>
              </a:rPr>
              <a:t>+ </a:t>
            </a:r>
            <a:endParaRPr b="1" i="0" sz="1100" u="none" cap="none" strike="noStrike">
              <a:solidFill>
                <a:schemeClr val="dk1"/>
              </a:solidFill>
              <a:latin typeface="Poppins"/>
              <a:ea typeface="Poppins"/>
              <a:cs typeface="Poppins"/>
              <a:sym typeface="Poppins"/>
            </a:endParaRPr>
          </a:p>
          <a:p>
            <a:pPr indent="0" lvl="0" marL="0" marR="0" rtl="0" algn="ctr">
              <a:lnSpc>
                <a:spcPct val="100000"/>
              </a:lnSpc>
              <a:spcBef>
                <a:spcPts val="0"/>
              </a:spcBef>
              <a:spcAft>
                <a:spcPts val="0"/>
              </a:spcAft>
              <a:buClr>
                <a:srgbClr val="FFFFFF"/>
              </a:buClr>
              <a:buSzPts val="1200"/>
              <a:buFont typeface="Roboto"/>
              <a:buNone/>
            </a:pPr>
            <a:r>
              <a:rPr b="0" i="0" lang="en-GB" sz="1100" u="none" cap="none" strike="noStrike">
                <a:solidFill>
                  <a:schemeClr val="dk1"/>
                </a:solidFill>
                <a:latin typeface="Poppins"/>
                <a:ea typeface="Poppins"/>
                <a:cs typeface="Poppins"/>
                <a:sym typeface="Poppins"/>
              </a:rPr>
              <a:t>(~5% of Crypto AUM)</a:t>
            </a:r>
            <a:endParaRPr b="0" i="0" sz="1100" u="none" cap="none" strike="noStrike">
              <a:solidFill>
                <a:schemeClr val="dk1"/>
              </a:solidFill>
              <a:latin typeface="Poppins"/>
              <a:ea typeface="Poppins"/>
              <a:cs typeface="Poppins"/>
              <a:sym typeface="Poppins"/>
            </a:endParaRPr>
          </a:p>
        </p:txBody>
      </p:sp>
      <p:sp>
        <p:nvSpPr>
          <p:cNvPr id="144" name="Google Shape;144;g258ff0f2407_0_16"/>
          <p:cNvSpPr/>
          <p:nvPr/>
        </p:nvSpPr>
        <p:spPr>
          <a:xfrm>
            <a:off x="1600200" y="8781213"/>
            <a:ext cx="4524300" cy="597600"/>
          </a:xfrm>
          <a:prstGeom prst="roundRect">
            <a:avLst>
              <a:gd fmla="val 377" name="adj"/>
            </a:avLst>
          </a:prstGeom>
          <a:noFill/>
          <a:ln>
            <a:noFill/>
          </a:ln>
        </p:spPr>
        <p:txBody>
          <a:bodyPr anchorCtr="0" anchor="ctr" bIns="89050" lIns="89050" spcFirstLastPara="1" rIns="89050" wrap="square" tIns="89050">
            <a:noAutofit/>
          </a:bodyPr>
          <a:lstStyle/>
          <a:p>
            <a:pPr indent="0" lvl="0" marL="0" marR="0" rtl="0" algn="ctr">
              <a:lnSpc>
                <a:spcPct val="100000"/>
              </a:lnSpc>
              <a:spcBef>
                <a:spcPts val="0"/>
              </a:spcBef>
              <a:spcAft>
                <a:spcPts val="0"/>
              </a:spcAft>
              <a:buClr>
                <a:srgbClr val="FFFFFF"/>
              </a:buClr>
              <a:buSzPts val="1200"/>
              <a:buFont typeface="Roboto"/>
              <a:buNone/>
            </a:pPr>
            <a:r>
              <a:rPr b="1" i="0" lang="en-GB" sz="1200" u="none" cap="none" strike="noStrike">
                <a:solidFill>
                  <a:srgbClr val="273137"/>
                </a:solidFill>
                <a:latin typeface="Poppins"/>
                <a:ea typeface="Poppins"/>
                <a:cs typeface="Poppins"/>
                <a:sym typeface="Poppins"/>
              </a:rPr>
              <a:t>Crypto AuM could reach $10 trillion</a:t>
            </a:r>
            <a:endParaRPr b="1" i="0" sz="1200" u="none" cap="none" strike="noStrike">
              <a:solidFill>
                <a:srgbClr val="273137"/>
              </a:solidFill>
              <a:latin typeface="Poppins"/>
              <a:ea typeface="Poppins"/>
              <a:cs typeface="Poppins"/>
              <a:sym typeface="Poppins"/>
            </a:endParaRPr>
          </a:p>
          <a:p>
            <a:pPr indent="0" lvl="0" marL="0" marR="0" rtl="0" algn="ctr">
              <a:lnSpc>
                <a:spcPct val="100000"/>
              </a:lnSpc>
              <a:spcBef>
                <a:spcPts val="0"/>
              </a:spcBef>
              <a:spcAft>
                <a:spcPts val="0"/>
              </a:spcAft>
              <a:buClr>
                <a:srgbClr val="FFFFFF"/>
              </a:buClr>
              <a:buSzPts val="1200"/>
              <a:buFont typeface="Roboto"/>
              <a:buNone/>
            </a:pPr>
            <a:r>
              <a:rPr b="0" i="0" lang="en-GB" sz="1000" u="none" cap="none" strike="noStrike">
                <a:solidFill>
                  <a:srgbClr val="273137"/>
                </a:solidFill>
                <a:latin typeface="Poppins"/>
                <a:ea typeface="Poppins"/>
                <a:cs typeface="Poppins"/>
                <a:sym typeface="Poppins"/>
              </a:rPr>
              <a:t> (~6% of Global AUM)</a:t>
            </a:r>
            <a:endParaRPr b="0" i="0" sz="1000" u="none" cap="none" strike="noStrike">
              <a:solidFill>
                <a:srgbClr val="273137"/>
              </a:solidFill>
              <a:latin typeface="Poppins"/>
              <a:ea typeface="Poppins"/>
              <a:cs typeface="Poppins"/>
              <a:sym typeface="Poppins"/>
            </a:endParaRPr>
          </a:p>
          <a:p>
            <a:pPr indent="0" lvl="0" marL="0" marR="0" rtl="0" algn="ctr">
              <a:lnSpc>
                <a:spcPct val="100000"/>
              </a:lnSpc>
              <a:spcBef>
                <a:spcPts val="0"/>
              </a:spcBef>
              <a:spcAft>
                <a:spcPts val="0"/>
              </a:spcAft>
              <a:buClr>
                <a:srgbClr val="FFFFFF"/>
              </a:buClr>
              <a:buSzPts val="1000"/>
              <a:buFont typeface="Roboto"/>
              <a:buNone/>
            </a:pPr>
            <a:r>
              <a:rPr b="0" i="1" lang="en-GB" sz="1000" u="none" cap="none" strike="noStrike">
                <a:solidFill>
                  <a:schemeClr val="dk1"/>
                </a:solidFill>
                <a:latin typeface="Poppins"/>
                <a:ea typeface="Poppins"/>
                <a:cs typeface="Poppins"/>
                <a:sym typeface="Poppins"/>
              </a:rPr>
              <a:t>Source: Bloomberg Crypto Outlook</a:t>
            </a:r>
            <a:endParaRPr b="0" i="1" sz="1000" u="none" cap="none" strike="noStrike">
              <a:solidFill>
                <a:schemeClr val="dk1"/>
              </a:solidFill>
              <a:latin typeface="Poppins"/>
              <a:ea typeface="Poppins"/>
              <a:cs typeface="Poppins"/>
              <a:sym typeface="Poppins"/>
            </a:endParaRPr>
          </a:p>
        </p:txBody>
      </p:sp>
      <p:sp>
        <p:nvSpPr>
          <p:cNvPr id="145" name="Google Shape;145;g258ff0f2407_0_16"/>
          <p:cNvSpPr/>
          <p:nvPr/>
        </p:nvSpPr>
        <p:spPr>
          <a:xfrm>
            <a:off x="1676400" y="7705725"/>
            <a:ext cx="4133700" cy="938100"/>
          </a:xfrm>
          <a:prstGeom prst="roundRect">
            <a:avLst>
              <a:gd fmla="val 377" name="adj"/>
            </a:avLst>
          </a:prstGeom>
          <a:noFill/>
          <a:ln>
            <a:noFill/>
          </a:ln>
        </p:spPr>
        <p:txBody>
          <a:bodyPr anchorCtr="0" anchor="ctr" bIns="89050" lIns="89050" spcFirstLastPara="1" rIns="89050" wrap="square" tIns="89050">
            <a:noAutofit/>
          </a:bodyPr>
          <a:lstStyle/>
          <a:p>
            <a:pPr indent="0" lvl="0" marL="0" marR="0" rtl="0" algn="ctr">
              <a:lnSpc>
                <a:spcPct val="100000"/>
              </a:lnSpc>
              <a:spcBef>
                <a:spcPts val="0"/>
              </a:spcBef>
              <a:spcAft>
                <a:spcPts val="0"/>
              </a:spcAft>
              <a:buClr>
                <a:srgbClr val="FFFFFF"/>
              </a:buClr>
              <a:buSzPts val="1200"/>
              <a:buFont typeface="Roboto"/>
              <a:buNone/>
            </a:pPr>
            <a:r>
              <a:rPr b="1" i="0" lang="en-GB" sz="1200" u="none" cap="none" strike="noStrike">
                <a:solidFill>
                  <a:schemeClr val="dk1"/>
                </a:solidFill>
                <a:latin typeface="Poppins"/>
                <a:ea typeface="Poppins"/>
                <a:cs typeface="Poppins"/>
                <a:sym typeface="Poppins"/>
              </a:rPr>
              <a:t>Global AUM set to hit $150 trillion by 2025</a:t>
            </a:r>
            <a:br>
              <a:rPr b="1" i="0" lang="en-GB" sz="1100" u="none" cap="none" strike="noStrike">
                <a:solidFill>
                  <a:schemeClr val="dk1"/>
                </a:solidFill>
                <a:latin typeface="Poppins"/>
                <a:ea typeface="Poppins"/>
                <a:cs typeface="Poppins"/>
                <a:sym typeface="Poppins"/>
              </a:rPr>
            </a:br>
            <a:r>
              <a:rPr b="0" i="1" lang="en-GB" sz="1000" u="none" cap="none" strike="noStrike">
                <a:solidFill>
                  <a:schemeClr val="dk1"/>
                </a:solidFill>
                <a:latin typeface="Poppins"/>
                <a:ea typeface="Poppins"/>
                <a:cs typeface="Poppins"/>
                <a:sym typeface="Poppins"/>
              </a:rPr>
              <a:t>Source: Pension and Investment</a:t>
            </a:r>
            <a:endParaRPr b="0" i="1" sz="1000" u="none" cap="none" strike="noStrike">
              <a:solidFill>
                <a:schemeClr val="dk1"/>
              </a:solidFill>
              <a:latin typeface="Poppins"/>
              <a:ea typeface="Poppins"/>
              <a:cs typeface="Poppins"/>
              <a:sym typeface="Poppins"/>
            </a:endParaRPr>
          </a:p>
        </p:txBody>
      </p:sp>
      <p:sp>
        <p:nvSpPr>
          <p:cNvPr id="146" name="Google Shape;146;g258ff0f2407_0_16"/>
          <p:cNvSpPr txBox="1"/>
          <p:nvPr/>
        </p:nvSpPr>
        <p:spPr>
          <a:xfrm>
            <a:off x="288000" y="2022475"/>
            <a:ext cx="6922200" cy="1884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20000"/>
              </a:lnSpc>
              <a:spcBef>
                <a:spcPts val="1200"/>
              </a:spcBef>
              <a:spcAft>
                <a:spcPts val="0"/>
              </a:spcAft>
              <a:buClr>
                <a:srgbClr val="E8FF8C"/>
              </a:buClr>
              <a:buSzPts val="1600"/>
              <a:buFont typeface="Poppins"/>
              <a:buChar char="●"/>
            </a:pPr>
            <a:r>
              <a:rPr b="0" i="0" lang="en-GB" sz="1600" u="none" cap="none" strike="noStrike">
                <a:solidFill>
                  <a:schemeClr val="lt1"/>
                </a:solidFill>
                <a:latin typeface="Poppins"/>
                <a:ea typeface="Poppins"/>
                <a:cs typeface="Poppins"/>
                <a:sym typeface="Poppins"/>
              </a:rPr>
              <a:t>To put things in context, the Global equities ETFs now represent over 15% of total Global equity assets,</a:t>
            </a:r>
            <a:r>
              <a:rPr b="0" i="0" lang="en-GB" sz="16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35"/>
                  </a:ext>
                </a:extLst>
              </a:rPr>
              <a:t> from almost zero 20 years ago</a:t>
            </a:r>
            <a:endParaRPr b="0" i="0" sz="1600" u="none" cap="none" strike="noStrike">
              <a:solidFill>
                <a:schemeClr val="lt1"/>
              </a:solidFill>
              <a:latin typeface="Poppins"/>
              <a:ea typeface="Poppins"/>
              <a:cs typeface="Poppins"/>
              <a:sym typeface="Poppins"/>
            </a:endParaRPr>
          </a:p>
          <a:p>
            <a:pPr indent="0" lvl="0" marL="457200" marR="0" rtl="0" algn="l">
              <a:lnSpc>
                <a:spcPct val="120000"/>
              </a:lnSpc>
              <a:spcBef>
                <a:spcPts val="1200"/>
              </a:spcBef>
              <a:spcAft>
                <a:spcPts val="0"/>
              </a:spcAft>
              <a:buClr>
                <a:srgbClr val="000000"/>
              </a:buClr>
              <a:buSzPts val="1400"/>
              <a:buFont typeface="Arial"/>
              <a:buNone/>
            </a:pPr>
            <a:r>
              <a:rPr b="1" i="0" lang="en-GB" sz="1400" u="none" cap="none" strike="noStrike">
                <a:solidFill>
                  <a:schemeClr val="lt1"/>
                </a:solidFill>
                <a:latin typeface="Poppins"/>
                <a:ea typeface="Poppins"/>
                <a:cs typeface="Poppins"/>
                <a:sym typeface="Poppins"/>
              </a:rPr>
              <a:t>             </a:t>
            </a:r>
            <a:r>
              <a:rPr b="1" i="0" lang="en-GB" sz="14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36"/>
                  </a:ext>
                </a:extLst>
              </a:rPr>
              <a:t>            Index funds as a percentage of the marke</a:t>
            </a:r>
            <a:r>
              <a:rPr b="1" i="0" lang="en-GB" sz="1400" u="none" cap="none" strike="noStrike">
                <a:solidFill>
                  <a:schemeClr val="lt1"/>
                </a:solidFill>
                <a:latin typeface="Poppins"/>
                <a:ea typeface="Poppins"/>
                <a:cs typeface="Poppins"/>
                <a:sym typeface="Poppins"/>
              </a:rPr>
              <a:t>t</a:t>
            </a:r>
            <a:endParaRPr b="1" i="0" sz="1400" u="none" cap="none" strike="noStrike">
              <a:solidFill>
                <a:schemeClr val="lt1"/>
              </a:solidFill>
              <a:latin typeface="Poppins"/>
              <a:ea typeface="Poppins"/>
              <a:cs typeface="Poppins"/>
              <a:sym typeface="Poppins"/>
            </a:endParaRPr>
          </a:p>
          <a:p>
            <a:pPr indent="0" lvl="0" marL="457200" marR="0" rtl="0" algn="l">
              <a:lnSpc>
                <a:spcPct val="120000"/>
              </a:lnSpc>
              <a:spcBef>
                <a:spcPts val="1200"/>
              </a:spcBef>
              <a:spcAft>
                <a:spcPts val="0"/>
              </a:spcAft>
              <a:buClr>
                <a:srgbClr val="000000"/>
              </a:buClr>
              <a:buSzPts val="1600"/>
              <a:buFont typeface="Arial"/>
              <a:buNone/>
            </a:pPr>
            <a:r>
              <a:t/>
            </a:r>
            <a:endParaRPr b="1" i="0" sz="1600" u="none" cap="none" strike="noStrike">
              <a:solidFill>
                <a:schemeClr val="lt1"/>
              </a:solidFill>
              <a:latin typeface="Poppins"/>
              <a:ea typeface="Poppins"/>
              <a:cs typeface="Poppins"/>
              <a:sym typeface="Poppins"/>
            </a:endParaRPr>
          </a:p>
        </p:txBody>
      </p:sp>
      <p:pic>
        <p:nvPicPr>
          <p:cNvPr id="147" name="Google Shape;147;g258ff0f2407_0_16"/>
          <p:cNvPicPr preferRelativeResize="0"/>
          <p:nvPr/>
        </p:nvPicPr>
        <p:blipFill rotWithShape="1">
          <a:blip r:embed="rId4">
            <a:alphaModFix/>
          </a:blip>
          <a:srcRect b="0" l="0" r="0" t="0"/>
          <a:stretch/>
        </p:blipFill>
        <p:spPr>
          <a:xfrm>
            <a:off x="609600" y="3390625"/>
            <a:ext cx="6412201" cy="2670709"/>
          </a:xfrm>
          <a:prstGeom prst="rect">
            <a:avLst/>
          </a:prstGeom>
          <a:noFill/>
          <a:ln>
            <a:noFill/>
          </a:ln>
        </p:spPr>
      </p:pic>
      <p:sp>
        <p:nvSpPr>
          <p:cNvPr id="148" name="Google Shape;148;g258ff0f2407_0_16"/>
          <p:cNvSpPr txBox="1"/>
          <p:nvPr/>
        </p:nvSpPr>
        <p:spPr>
          <a:xfrm>
            <a:off x="781050" y="5857875"/>
            <a:ext cx="410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1" lang="en-GB" sz="800" u="none" cap="none" strike="noStrike">
                <a:solidFill>
                  <a:schemeClr val="lt1"/>
                </a:solidFill>
                <a:latin typeface="Poppins"/>
                <a:ea typeface="Poppins"/>
                <a:cs typeface="Poppins"/>
                <a:sym typeface="Poppins"/>
              </a:rPr>
              <a:t>Source: https://www.ishares.com/us/insights/all-about-etfs</a:t>
            </a:r>
            <a:endParaRPr b="0" i="1" sz="800" u="sng" cap="none" strike="noStrike">
              <a:solidFill>
                <a:schemeClr val="lt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58ff0f2407_0_166"/>
          <p:cNvSpPr/>
          <p:nvPr/>
        </p:nvSpPr>
        <p:spPr>
          <a:xfrm>
            <a:off x="432000" y="1440000"/>
            <a:ext cx="62484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Digital assets perception</a:t>
            </a:r>
            <a:endParaRPr b="1" i="0" sz="3000" u="none" cap="none" strike="noStrike">
              <a:solidFill>
                <a:srgbClr val="EEEEEE"/>
              </a:solidFill>
              <a:latin typeface="Poppins"/>
              <a:ea typeface="Poppins"/>
              <a:cs typeface="Poppins"/>
              <a:sym typeface="Poppins"/>
            </a:endParaRPr>
          </a:p>
        </p:txBody>
      </p:sp>
      <p:sp>
        <p:nvSpPr>
          <p:cNvPr id="154" name="Google Shape;154;g258ff0f2407_0_166"/>
          <p:cNvSpPr/>
          <p:nvPr/>
        </p:nvSpPr>
        <p:spPr>
          <a:xfrm>
            <a:off x="396000" y="2166750"/>
            <a:ext cx="6733800" cy="1442700"/>
          </a:xfrm>
          <a:prstGeom prst="rect">
            <a:avLst/>
          </a:prstGeom>
          <a:noFill/>
          <a:ln>
            <a:noFill/>
          </a:ln>
        </p:spPr>
        <p:txBody>
          <a:bodyPr anchorCtr="0" anchor="t" bIns="0" lIns="0" spcFirstLastPara="1" rIns="0" wrap="square" tIns="0">
            <a:noAutofit/>
          </a:bodyPr>
          <a:lstStyle/>
          <a:p>
            <a:pPr indent="-317500" lvl="0" marL="457200" marR="0" rtl="0" algn="l">
              <a:lnSpc>
                <a:spcPct val="120000"/>
              </a:lnSpc>
              <a:spcBef>
                <a:spcPts val="700"/>
              </a:spcBef>
              <a:spcAft>
                <a:spcPts val="0"/>
              </a:spcAft>
              <a:buClr>
                <a:srgbClr val="E8FF8C"/>
              </a:buClr>
              <a:buSzPts val="1400"/>
              <a:buFont typeface="Poppins"/>
              <a:buChar char="●"/>
            </a:pPr>
            <a:r>
              <a:rPr b="0" i="0" lang="en-GB" sz="1400" u="none" cap="none" strike="noStrike">
                <a:solidFill>
                  <a:schemeClr val="lt1"/>
                </a:solidFill>
                <a:latin typeface="Poppins"/>
                <a:ea typeface="Poppins"/>
                <a:cs typeface="Poppins"/>
                <a:sym typeface="Poppins"/>
              </a:rPr>
              <a:t>Despite the bear market in 2022, digital assets continue to benefit from increased adoption, improved perception, and more </a:t>
            </a:r>
            <a:r>
              <a:rPr b="0" i="0" lang="en-GB" sz="14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37"/>
                  </a:ext>
                </a:extLst>
              </a:rPr>
              <a:t>investment</a:t>
            </a:r>
            <a:r>
              <a:rPr b="0" i="0" lang="en-GB" sz="1400" u="none" cap="none" strike="noStrike">
                <a:solidFill>
                  <a:schemeClr val="lt1"/>
                </a:solidFill>
                <a:latin typeface="Poppins"/>
                <a:ea typeface="Poppins"/>
                <a:cs typeface="Poppins"/>
                <a:sym typeface="Poppins"/>
              </a:rPr>
              <a:t> in Europe and the US. </a:t>
            </a:r>
            <a:endParaRPr b="0" i="0" sz="1400" u="none" cap="none" strike="noStrike">
              <a:solidFill>
                <a:schemeClr val="lt1"/>
              </a:solidFill>
              <a:latin typeface="Poppins"/>
              <a:ea typeface="Poppins"/>
              <a:cs typeface="Poppins"/>
              <a:sym typeface="Poppins"/>
            </a:endParaRPr>
          </a:p>
          <a:p>
            <a:pPr indent="-317500" lvl="0" marL="457200" marR="0" rtl="0" algn="l">
              <a:lnSpc>
                <a:spcPct val="120000"/>
              </a:lnSpc>
              <a:spcBef>
                <a:spcPts val="0"/>
              </a:spcBef>
              <a:spcAft>
                <a:spcPts val="0"/>
              </a:spcAft>
              <a:buClr>
                <a:srgbClr val="E8FF8C"/>
              </a:buClr>
              <a:buSzPts val="1400"/>
              <a:buFont typeface="Poppins"/>
              <a:buChar char="●"/>
            </a:pPr>
            <a:r>
              <a:rPr b="0" i="0" lang="en-GB" sz="1400" u="none" cap="none" strike="noStrike">
                <a:solidFill>
                  <a:schemeClr val="lt1"/>
                </a:solidFill>
                <a:latin typeface="Poppins"/>
                <a:ea typeface="Poppins"/>
                <a:cs typeface="Poppins"/>
                <a:sym typeface="Poppins"/>
              </a:rPr>
              <a:t>The </a:t>
            </a:r>
            <a:r>
              <a:rPr b="1" i="0" lang="en-GB" sz="1400" u="none" cap="none" strike="noStrike">
                <a:solidFill>
                  <a:schemeClr val="lt1"/>
                </a:solidFill>
                <a:latin typeface="Poppins"/>
                <a:ea typeface="Poppins"/>
                <a:cs typeface="Poppins"/>
                <a:sym typeface="Poppins"/>
              </a:rPr>
              <a:t>strong potential</a:t>
            </a:r>
            <a:r>
              <a:rPr b="0" i="0" lang="en-GB" sz="1400" u="none" cap="none" strike="noStrike">
                <a:solidFill>
                  <a:schemeClr val="lt1"/>
                </a:solidFill>
                <a:latin typeface="Poppins"/>
                <a:ea typeface="Poppins"/>
                <a:cs typeface="Poppins"/>
                <a:sym typeface="Poppins"/>
              </a:rPr>
              <a:t> for growth, access to new technology, and diversification remain important decision factors.</a:t>
            </a:r>
            <a:endParaRPr b="1" i="0" sz="1100" u="none" cap="none" strike="noStrike">
              <a:solidFill>
                <a:schemeClr val="lt1"/>
              </a:solidFill>
              <a:latin typeface="Poppins"/>
              <a:ea typeface="Poppins"/>
              <a:cs typeface="Poppins"/>
              <a:sym typeface="Poppins"/>
            </a:endParaRPr>
          </a:p>
        </p:txBody>
      </p:sp>
      <p:sp>
        <p:nvSpPr>
          <p:cNvPr id="155" name="Google Shape;155;g258ff0f2407_0_166"/>
          <p:cNvSpPr txBox="1"/>
          <p:nvPr/>
        </p:nvSpPr>
        <p:spPr>
          <a:xfrm>
            <a:off x="3805450" y="3685650"/>
            <a:ext cx="3276600" cy="363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E8FF8C"/>
              </a:buClr>
              <a:buSzPts val="1400"/>
              <a:buFont typeface="Poppins"/>
              <a:buChar char="●"/>
            </a:pPr>
            <a:r>
              <a:rPr b="0" i="0" lang="en-GB" sz="14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38"/>
                  </a:ext>
                </a:extLst>
              </a:rPr>
              <a:t>Fidelity has made crypto investment accessible to all their clients </a:t>
            </a:r>
            <a:endParaRPr b="0" i="0" sz="1400" u="none" cap="none" strike="noStrike">
              <a:solidFill>
                <a:schemeClr val="lt1"/>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a:p>
            <a:pPr indent="-317500" lvl="0" marL="457200" marR="0" rtl="0" algn="l">
              <a:lnSpc>
                <a:spcPct val="100000"/>
              </a:lnSpc>
              <a:spcBef>
                <a:spcPts val="0"/>
              </a:spcBef>
              <a:spcAft>
                <a:spcPts val="0"/>
              </a:spcAft>
              <a:buClr>
                <a:srgbClr val="E8FF8C"/>
              </a:buClr>
              <a:buSzPts val="1400"/>
              <a:buFont typeface="Poppins"/>
              <a:buChar char="●"/>
            </a:pPr>
            <a:r>
              <a:rPr b="0" i="0" lang="en-GB" sz="1400" u="none" cap="none" strike="noStrike">
                <a:solidFill>
                  <a:schemeClr val="lt1"/>
                </a:solidFill>
                <a:latin typeface="Poppins"/>
                <a:ea typeface="Poppins"/>
                <a:cs typeface="Poppins"/>
                <a:sym typeface="Poppins"/>
              </a:rPr>
              <a:t>Blackrock has partnered with Coinbase to offer access to and custody of crypto assets</a:t>
            </a:r>
            <a:endParaRPr b="0" i="0" sz="1400" u="none" cap="none" strike="noStrike">
              <a:solidFill>
                <a:schemeClr val="lt1"/>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a:p>
            <a:pPr indent="-317500" lvl="0" marL="457200" marR="0" rtl="0" algn="l">
              <a:lnSpc>
                <a:spcPct val="100000"/>
              </a:lnSpc>
              <a:spcBef>
                <a:spcPts val="0"/>
              </a:spcBef>
              <a:spcAft>
                <a:spcPts val="0"/>
              </a:spcAft>
              <a:buClr>
                <a:srgbClr val="E8FF8C"/>
              </a:buClr>
              <a:buSzPts val="1400"/>
              <a:buFont typeface="Poppins"/>
              <a:buChar char="●"/>
            </a:pPr>
            <a:r>
              <a:rPr b="0" i="0" lang="en-GB" sz="1400" u="none" cap="none" strike="noStrike">
                <a:solidFill>
                  <a:schemeClr val="lt1"/>
                </a:solidFill>
                <a:latin typeface="Poppins"/>
                <a:ea typeface="Poppins"/>
                <a:cs typeface="Poppins"/>
                <a:sym typeface="Poppins"/>
              </a:rPr>
              <a:t>Invesco continues to expand its digital asset business and </a:t>
            </a:r>
            <a:r>
              <a:rPr b="0" i="0" lang="en-GB" sz="14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39"/>
                  </a:ext>
                </a:extLst>
              </a:rPr>
              <a:t>launch</a:t>
            </a:r>
            <a:r>
              <a:rPr b="0" i="0" lang="en-GB" sz="1400" u="none" cap="none" strike="noStrike">
                <a:solidFill>
                  <a:schemeClr val="lt1"/>
                </a:solidFill>
                <a:latin typeface="Poppins"/>
                <a:ea typeface="Poppins"/>
                <a:cs typeface="Poppins"/>
                <a:sym typeface="Poppins"/>
              </a:rPr>
              <a:t> crypto ETFs</a:t>
            </a:r>
            <a:endParaRPr b="0" i="0" sz="1400" u="none" cap="none" strike="noStrike">
              <a:solidFill>
                <a:schemeClr val="lt1"/>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a:p>
            <a:pPr indent="-317500" lvl="0" marL="457200" marR="0" rtl="0" algn="l">
              <a:lnSpc>
                <a:spcPct val="100000"/>
              </a:lnSpc>
              <a:spcBef>
                <a:spcPts val="0"/>
              </a:spcBef>
              <a:spcAft>
                <a:spcPts val="0"/>
              </a:spcAft>
              <a:buClr>
                <a:srgbClr val="E8FF8C"/>
              </a:buClr>
              <a:buSzPts val="1400"/>
              <a:buFont typeface="Poppins"/>
              <a:buChar char="●"/>
            </a:pPr>
            <a:r>
              <a:rPr b="1" i="0" lang="en-GB" sz="14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40"/>
                  </a:ext>
                </a:extLst>
              </a:rPr>
              <a:t>Trakx has launched its first ETP on the Top 10 Blockchains index</a:t>
            </a:r>
            <a:endParaRPr b="1" i="0" sz="14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pic>
        <p:nvPicPr>
          <p:cNvPr id="156" name="Google Shape;156;g258ff0f2407_0_166"/>
          <p:cNvPicPr preferRelativeResize="0"/>
          <p:nvPr/>
        </p:nvPicPr>
        <p:blipFill rotWithShape="1">
          <a:blip r:embed="rId3">
            <a:alphaModFix/>
          </a:blip>
          <a:srcRect b="0" l="0" r="0" t="0"/>
          <a:stretch/>
        </p:blipFill>
        <p:spPr>
          <a:xfrm>
            <a:off x="544375" y="3787200"/>
            <a:ext cx="3123149" cy="3235150"/>
          </a:xfrm>
          <a:prstGeom prst="rect">
            <a:avLst/>
          </a:prstGeom>
          <a:noFill/>
          <a:ln>
            <a:noFill/>
          </a:ln>
        </p:spPr>
      </p:pic>
      <p:sp>
        <p:nvSpPr>
          <p:cNvPr id="157" name="Google Shape;157;g258ff0f2407_0_166"/>
          <p:cNvSpPr txBox="1"/>
          <p:nvPr/>
        </p:nvSpPr>
        <p:spPr>
          <a:xfrm>
            <a:off x="627625" y="4583675"/>
            <a:ext cx="583200" cy="1741800"/>
          </a:xfrm>
          <a:prstGeom prst="rect">
            <a:avLst/>
          </a:prstGeom>
          <a:noFill/>
          <a:ln>
            <a:noFill/>
          </a:ln>
        </p:spPr>
        <p:txBody>
          <a:bodyPr anchorCtr="0" anchor="t" bIns="72850" lIns="72850" spcFirstLastPara="1" rIns="72850" wrap="square" tIns="72850">
            <a:spAutoFit/>
          </a:bodyPr>
          <a:lstStyle/>
          <a:p>
            <a:pPr indent="0" lvl="0" marL="0" marR="0" rtl="0" algn="l">
              <a:lnSpc>
                <a:spcPct val="230000"/>
              </a:lnSpc>
              <a:spcBef>
                <a:spcPts val="0"/>
              </a:spcBef>
              <a:spcAft>
                <a:spcPts val="0"/>
              </a:spcAft>
              <a:buClr>
                <a:srgbClr val="000000"/>
              </a:buClr>
              <a:buSzPts val="700"/>
              <a:buFont typeface="Arial"/>
              <a:buNone/>
            </a:pPr>
            <a:r>
              <a:rPr b="1" i="0" lang="en-GB" sz="700" u="none" cap="none" strike="noStrike">
                <a:solidFill>
                  <a:srgbClr val="EEEEEE"/>
                </a:solidFill>
                <a:latin typeface="Poppins"/>
                <a:ea typeface="Poppins"/>
                <a:cs typeface="Poppins"/>
                <a:sym typeface="Poppins"/>
              </a:rPr>
              <a:t>Total</a:t>
            </a:r>
            <a:endParaRPr b="1" i="0" sz="700" u="none" cap="none" strike="noStrike">
              <a:solidFill>
                <a:srgbClr val="EEEEEE"/>
              </a:solidFill>
              <a:latin typeface="Poppins"/>
              <a:ea typeface="Poppins"/>
              <a:cs typeface="Poppins"/>
              <a:sym typeface="Poppins"/>
            </a:endParaRPr>
          </a:p>
          <a:p>
            <a:pPr indent="0" lvl="0" marL="0" marR="0" rtl="0" algn="l">
              <a:lnSpc>
                <a:spcPct val="230000"/>
              </a:lnSpc>
              <a:spcBef>
                <a:spcPts val="0"/>
              </a:spcBef>
              <a:spcAft>
                <a:spcPts val="0"/>
              </a:spcAft>
              <a:buClr>
                <a:srgbClr val="000000"/>
              </a:buClr>
              <a:buSzPts val="700"/>
              <a:buFont typeface="Arial"/>
              <a:buNone/>
            </a:pPr>
            <a:r>
              <a:t/>
            </a:r>
            <a:endParaRPr b="1" i="0" sz="700" u="none" cap="none" strike="noStrike">
              <a:solidFill>
                <a:srgbClr val="EEEEEE"/>
              </a:solidFill>
              <a:latin typeface="Poppins"/>
              <a:ea typeface="Poppins"/>
              <a:cs typeface="Poppins"/>
              <a:sym typeface="Poppins"/>
            </a:endParaRPr>
          </a:p>
          <a:p>
            <a:pPr indent="0" lvl="0" marL="0" marR="0" rtl="0" algn="l">
              <a:lnSpc>
                <a:spcPct val="230000"/>
              </a:lnSpc>
              <a:spcBef>
                <a:spcPts val="0"/>
              </a:spcBef>
              <a:spcAft>
                <a:spcPts val="0"/>
              </a:spcAft>
              <a:buClr>
                <a:srgbClr val="000000"/>
              </a:buClr>
              <a:buSzPts val="700"/>
              <a:buFont typeface="Arial"/>
              <a:buNone/>
            </a:pPr>
            <a:r>
              <a:rPr b="1" i="0" lang="en-GB" sz="700" u="none" cap="none" strike="noStrike">
                <a:solidFill>
                  <a:srgbClr val="EEEEEE"/>
                </a:solidFill>
                <a:latin typeface="Poppins"/>
                <a:ea typeface="Poppins"/>
                <a:cs typeface="Poppins"/>
                <a:sym typeface="Poppins"/>
              </a:rPr>
              <a:t>Asia</a:t>
            </a:r>
            <a:endParaRPr b="1" i="0" sz="700" u="none" cap="none" strike="noStrike">
              <a:solidFill>
                <a:srgbClr val="EEEEEE"/>
              </a:solidFill>
              <a:latin typeface="Poppins"/>
              <a:ea typeface="Poppins"/>
              <a:cs typeface="Poppins"/>
              <a:sym typeface="Poppins"/>
            </a:endParaRPr>
          </a:p>
          <a:p>
            <a:pPr indent="0" lvl="0" marL="0" marR="0" rtl="0" algn="l">
              <a:lnSpc>
                <a:spcPct val="230000"/>
              </a:lnSpc>
              <a:spcBef>
                <a:spcPts val="0"/>
              </a:spcBef>
              <a:spcAft>
                <a:spcPts val="0"/>
              </a:spcAft>
              <a:buClr>
                <a:srgbClr val="000000"/>
              </a:buClr>
              <a:buSzPts val="700"/>
              <a:buFont typeface="Arial"/>
              <a:buNone/>
            </a:pPr>
            <a:r>
              <a:t/>
            </a:r>
            <a:endParaRPr b="1" i="0" sz="700" u="none" cap="none" strike="noStrike">
              <a:solidFill>
                <a:srgbClr val="EEEEEE"/>
              </a:solidFill>
              <a:latin typeface="Poppins"/>
              <a:ea typeface="Poppins"/>
              <a:cs typeface="Poppins"/>
              <a:sym typeface="Poppins"/>
            </a:endParaRPr>
          </a:p>
          <a:p>
            <a:pPr indent="0" lvl="0" marL="0" marR="0" rtl="0" algn="l">
              <a:lnSpc>
                <a:spcPct val="230000"/>
              </a:lnSpc>
              <a:spcBef>
                <a:spcPts val="0"/>
              </a:spcBef>
              <a:spcAft>
                <a:spcPts val="0"/>
              </a:spcAft>
              <a:buClr>
                <a:srgbClr val="000000"/>
              </a:buClr>
              <a:buSzPts val="700"/>
              <a:buFont typeface="Arial"/>
              <a:buNone/>
            </a:pPr>
            <a:r>
              <a:rPr b="1" i="0" lang="en-GB" sz="700" u="none" cap="none" strike="noStrike">
                <a:solidFill>
                  <a:srgbClr val="EEEEEE"/>
                </a:solidFill>
                <a:latin typeface="Poppins"/>
                <a:ea typeface="Poppins"/>
                <a:cs typeface="Poppins"/>
                <a:sym typeface="Poppins"/>
              </a:rPr>
              <a:t>Europe</a:t>
            </a:r>
            <a:endParaRPr b="1" i="0" sz="700" u="none" cap="none" strike="noStrike">
              <a:solidFill>
                <a:srgbClr val="EEEEEE"/>
              </a:solidFill>
              <a:latin typeface="Poppins"/>
              <a:ea typeface="Poppins"/>
              <a:cs typeface="Poppins"/>
              <a:sym typeface="Poppins"/>
            </a:endParaRPr>
          </a:p>
          <a:p>
            <a:pPr indent="0" lvl="0" marL="0" marR="0" rtl="0" algn="l">
              <a:lnSpc>
                <a:spcPct val="230000"/>
              </a:lnSpc>
              <a:spcBef>
                <a:spcPts val="0"/>
              </a:spcBef>
              <a:spcAft>
                <a:spcPts val="0"/>
              </a:spcAft>
              <a:buClr>
                <a:srgbClr val="000000"/>
              </a:buClr>
              <a:buSzPts val="700"/>
              <a:buFont typeface="Arial"/>
              <a:buNone/>
            </a:pPr>
            <a:r>
              <a:t/>
            </a:r>
            <a:endParaRPr b="1" i="0" sz="700" u="none" cap="none" strike="noStrike">
              <a:solidFill>
                <a:srgbClr val="EEEEEE"/>
              </a:solidFill>
              <a:latin typeface="Poppins"/>
              <a:ea typeface="Poppins"/>
              <a:cs typeface="Poppins"/>
              <a:sym typeface="Poppins"/>
            </a:endParaRPr>
          </a:p>
          <a:p>
            <a:pPr indent="0" lvl="0" marL="0" marR="0" rtl="0" algn="l">
              <a:lnSpc>
                <a:spcPct val="230000"/>
              </a:lnSpc>
              <a:spcBef>
                <a:spcPts val="0"/>
              </a:spcBef>
              <a:spcAft>
                <a:spcPts val="0"/>
              </a:spcAft>
              <a:buClr>
                <a:srgbClr val="000000"/>
              </a:buClr>
              <a:buSzPts val="700"/>
              <a:buFont typeface="Arial"/>
              <a:buNone/>
            </a:pPr>
            <a:r>
              <a:rPr b="1" i="0" lang="en-GB" sz="700" u="none" cap="none" strike="noStrike">
                <a:solidFill>
                  <a:srgbClr val="EEEEEE"/>
                </a:solidFill>
                <a:latin typeface="Poppins"/>
                <a:ea typeface="Poppins"/>
                <a:cs typeface="Poppins"/>
                <a:sym typeface="Poppins"/>
              </a:rPr>
              <a:t>U.S.</a:t>
            </a:r>
            <a:endParaRPr b="0" i="0" sz="800" u="none" cap="none" strike="noStrike">
              <a:solidFill>
                <a:srgbClr val="EEEEEE"/>
              </a:solidFill>
              <a:latin typeface="Poppins"/>
              <a:ea typeface="Poppins"/>
              <a:cs typeface="Poppins"/>
              <a:sym typeface="Poppins"/>
            </a:endParaRPr>
          </a:p>
        </p:txBody>
      </p:sp>
      <p:sp>
        <p:nvSpPr>
          <p:cNvPr id="158" name="Google Shape;158;g258ff0f2407_0_166"/>
          <p:cNvSpPr txBox="1"/>
          <p:nvPr/>
        </p:nvSpPr>
        <p:spPr>
          <a:xfrm>
            <a:off x="805450" y="6447663"/>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EEEEEE"/>
                </a:solidFill>
                <a:latin typeface="Poppins"/>
                <a:ea typeface="Poppins"/>
                <a:cs typeface="Poppins"/>
                <a:sym typeface="Poppins"/>
                <a:extLst>
                  <a:ext uri="http://customooxmlschemas.google.com/">
                    <go:slidesCustomData xmlns:go="http://customooxmlschemas.google.com/" textRoundtripDataId="41"/>
                  </a:ext>
                </a:extLst>
              </a:rPr>
              <a:t>Source: </a:t>
            </a:r>
            <a:r>
              <a:rPr b="0" i="0" lang="en-GB" sz="800" u="none" cap="none" strike="noStrike">
                <a:solidFill>
                  <a:srgbClr val="EEEEEE"/>
                </a:solidFill>
                <a:latin typeface="Poppins"/>
                <a:ea typeface="Poppins"/>
                <a:cs typeface="Poppins"/>
                <a:sym typeface="Poppins"/>
              </a:rPr>
              <a:t>Fidelity Assets</a:t>
            </a:r>
            <a:r>
              <a:rPr b="0" baseline="30000" i="0" lang="en-GB" sz="800" u="none" cap="none" strike="noStrike">
                <a:solidFill>
                  <a:srgbClr val="EEEEEE"/>
                </a:solidFill>
                <a:latin typeface="Poppins"/>
                <a:ea typeface="Poppins"/>
                <a:cs typeface="Poppins"/>
                <a:sym typeface="Poppins"/>
              </a:rPr>
              <a:t>SM</a:t>
            </a:r>
            <a:r>
              <a:rPr b="0" i="0" lang="en-GB" sz="800" u="none" cap="none" strike="noStrike">
                <a:solidFill>
                  <a:srgbClr val="EEEEEE"/>
                </a:solidFill>
                <a:latin typeface="Poppins"/>
                <a:ea typeface="Poppins"/>
                <a:cs typeface="Poppins"/>
                <a:sym typeface="Poppins"/>
              </a:rPr>
              <a:t> 2022 Institutional Investor Digital Assets Study</a:t>
            </a:r>
            <a:endParaRPr b="0" i="0" sz="1400" u="none" cap="none" strike="noStrike">
              <a:solidFill>
                <a:srgbClr val="000000"/>
              </a:solidFill>
              <a:latin typeface="Arial"/>
              <a:ea typeface="Arial"/>
              <a:cs typeface="Arial"/>
              <a:sym typeface="Arial"/>
            </a:endParaRPr>
          </a:p>
        </p:txBody>
      </p:sp>
      <p:sp>
        <p:nvSpPr>
          <p:cNvPr id="159" name="Google Shape;159;g258ff0f2407_0_166"/>
          <p:cNvSpPr txBox="1"/>
          <p:nvPr/>
        </p:nvSpPr>
        <p:spPr>
          <a:xfrm>
            <a:off x="563050" y="3966425"/>
            <a:ext cx="2856300" cy="316500"/>
          </a:xfrm>
          <a:prstGeom prst="rect">
            <a:avLst/>
          </a:prstGeom>
          <a:solidFill>
            <a:srgbClr val="273137"/>
          </a:solidFill>
          <a:ln>
            <a:noFill/>
          </a:ln>
        </p:spPr>
        <p:txBody>
          <a:bodyPr anchorCtr="0" anchor="t" bIns="72850" lIns="72850" spcFirstLastPara="1" rIns="72850" wrap="square" tIns="72850">
            <a:spAutoFit/>
          </a:bodyPr>
          <a:lstStyle/>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rgbClr val="E8FF8C"/>
                </a:solidFill>
                <a:latin typeface="Poppins"/>
                <a:ea typeface="Poppins"/>
                <a:cs typeface="Poppins"/>
                <a:sym typeface="Poppins"/>
              </a:rPr>
              <a:t>In favour of crypto</a:t>
            </a:r>
            <a:endParaRPr b="1" i="0" sz="1100" u="none" cap="none" strike="noStrike">
              <a:solidFill>
                <a:srgbClr val="E8FF8C"/>
              </a:solidFill>
              <a:latin typeface="Poppins"/>
              <a:ea typeface="Poppins"/>
              <a:cs typeface="Poppins"/>
              <a:sym typeface="Poppins"/>
            </a:endParaRPr>
          </a:p>
        </p:txBody>
      </p:sp>
      <p:sp>
        <p:nvSpPr>
          <p:cNvPr id="160" name="Google Shape;160;g258ff0f2407_0_166"/>
          <p:cNvSpPr txBox="1"/>
          <p:nvPr/>
        </p:nvSpPr>
        <p:spPr>
          <a:xfrm>
            <a:off x="2778275" y="4593950"/>
            <a:ext cx="583200" cy="255000"/>
          </a:xfrm>
          <a:prstGeom prst="rect">
            <a:avLst/>
          </a:prstGeom>
          <a:noFill/>
          <a:ln>
            <a:noFill/>
          </a:ln>
        </p:spPr>
        <p:txBody>
          <a:bodyPr anchorCtr="0" anchor="t" bIns="72850" lIns="72850" spcFirstLastPara="1" rIns="72850" wrap="square" tIns="72850">
            <a:spAutoFit/>
          </a:bodyPr>
          <a:lstStyle/>
          <a:p>
            <a:pPr indent="0" lvl="0" marL="0" marR="0" rtl="0" algn="l">
              <a:lnSpc>
                <a:spcPct val="170000"/>
              </a:lnSpc>
              <a:spcBef>
                <a:spcPts val="0"/>
              </a:spcBef>
              <a:spcAft>
                <a:spcPts val="0"/>
              </a:spcAft>
              <a:buClr>
                <a:srgbClr val="000000"/>
              </a:buClr>
              <a:buSzPts val="700"/>
              <a:buFont typeface="Arial"/>
              <a:buNone/>
            </a:pPr>
            <a:r>
              <a:rPr b="1" i="0" lang="en-GB" sz="700" u="none" cap="none" strike="noStrike">
                <a:solidFill>
                  <a:srgbClr val="EEEEEE"/>
                </a:solidFill>
                <a:latin typeface="Poppins"/>
                <a:ea typeface="Poppins"/>
                <a:cs typeface="Poppins"/>
                <a:sym typeface="Poppins"/>
              </a:rPr>
              <a:t>81%</a:t>
            </a:r>
            <a:endParaRPr b="0" i="0" sz="800" u="none" cap="none" strike="noStrike">
              <a:solidFill>
                <a:srgbClr val="EEEEEE"/>
              </a:solidFill>
              <a:latin typeface="Poppins"/>
              <a:ea typeface="Poppins"/>
              <a:cs typeface="Poppins"/>
              <a:sym typeface="Poppins"/>
            </a:endParaRPr>
          </a:p>
        </p:txBody>
      </p:sp>
      <p:sp>
        <p:nvSpPr>
          <p:cNvPr id="161" name="Google Shape;161;g258ff0f2407_0_166"/>
          <p:cNvSpPr txBox="1"/>
          <p:nvPr/>
        </p:nvSpPr>
        <p:spPr>
          <a:xfrm>
            <a:off x="3069325" y="5076000"/>
            <a:ext cx="583200" cy="255000"/>
          </a:xfrm>
          <a:prstGeom prst="rect">
            <a:avLst/>
          </a:prstGeom>
          <a:noFill/>
          <a:ln>
            <a:noFill/>
          </a:ln>
        </p:spPr>
        <p:txBody>
          <a:bodyPr anchorCtr="0" anchor="t" bIns="72850" lIns="72850" spcFirstLastPara="1" rIns="72850" wrap="square" tIns="72850">
            <a:spAutoFit/>
          </a:bodyPr>
          <a:lstStyle/>
          <a:p>
            <a:pPr indent="0" lvl="0" marL="0" marR="0" rtl="0" algn="l">
              <a:lnSpc>
                <a:spcPct val="170000"/>
              </a:lnSpc>
              <a:spcBef>
                <a:spcPts val="0"/>
              </a:spcBef>
              <a:spcAft>
                <a:spcPts val="0"/>
              </a:spcAft>
              <a:buClr>
                <a:srgbClr val="000000"/>
              </a:buClr>
              <a:buSzPts val="700"/>
              <a:buFont typeface="Arial"/>
              <a:buNone/>
            </a:pPr>
            <a:r>
              <a:rPr b="1" i="0" lang="en-GB" sz="700" u="none" cap="none" strike="noStrike">
                <a:solidFill>
                  <a:srgbClr val="EEEEEE"/>
                </a:solidFill>
                <a:latin typeface="Poppins"/>
                <a:ea typeface="Poppins"/>
                <a:cs typeface="Poppins"/>
                <a:sym typeface="Poppins"/>
              </a:rPr>
              <a:t>84%</a:t>
            </a:r>
            <a:endParaRPr b="0" i="0" sz="800" u="none" cap="none" strike="noStrike">
              <a:solidFill>
                <a:srgbClr val="EEEEEE"/>
              </a:solidFill>
              <a:latin typeface="Poppins"/>
              <a:ea typeface="Poppins"/>
              <a:cs typeface="Poppins"/>
              <a:sym typeface="Poppins"/>
            </a:endParaRPr>
          </a:p>
        </p:txBody>
      </p:sp>
      <p:sp>
        <p:nvSpPr>
          <p:cNvPr id="162" name="Google Shape;162;g258ff0f2407_0_166"/>
          <p:cNvSpPr txBox="1"/>
          <p:nvPr/>
        </p:nvSpPr>
        <p:spPr>
          <a:xfrm>
            <a:off x="3247350" y="5549750"/>
            <a:ext cx="583200" cy="255000"/>
          </a:xfrm>
          <a:prstGeom prst="rect">
            <a:avLst/>
          </a:prstGeom>
          <a:noFill/>
          <a:ln>
            <a:noFill/>
          </a:ln>
        </p:spPr>
        <p:txBody>
          <a:bodyPr anchorCtr="0" anchor="t" bIns="72850" lIns="72850" spcFirstLastPara="1" rIns="72850" wrap="square" tIns="72850">
            <a:spAutoFit/>
          </a:bodyPr>
          <a:lstStyle/>
          <a:p>
            <a:pPr indent="0" lvl="0" marL="0" marR="0" rtl="0" algn="l">
              <a:lnSpc>
                <a:spcPct val="170000"/>
              </a:lnSpc>
              <a:spcBef>
                <a:spcPts val="0"/>
              </a:spcBef>
              <a:spcAft>
                <a:spcPts val="0"/>
              </a:spcAft>
              <a:buClr>
                <a:srgbClr val="000000"/>
              </a:buClr>
              <a:buSzPts val="700"/>
              <a:buFont typeface="Arial"/>
              <a:buNone/>
            </a:pPr>
            <a:r>
              <a:rPr b="1" i="0" lang="en-GB" sz="700" u="none" cap="none" strike="noStrike">
                <a:solidFill>
                  <a:srgbClr val="EEEEEE"/>
                </a:solidFill>
                <a:latin typeface="Poppins"/>
                <a:ea typeface="Poppins"/>
                <a:cs typeface="Poppins"/>
                <a:sym typeface="Poppins"/>
              </a:rPr>
              <a:t>86%</a:t>
            </a:r>
            <a:endParaRPr b="0" i="0" sz="800" u="none" cap="none" strike="noStrike">
              <a:solidFill>
                <a:srgbClr val="EEEEEE"/>
              </a:solidFill>
              <a:latin typeface="Poppins"/>
              <a:ea typeface="Poppins"/>
              <a:cs typeface="Poppins"/>
              <a:sym typeface="Poppins"/>
            </a:endParaRPr>
          </a:p>
        </p:txBody>
      </p:sp>
      <p:sp>
        <p:nvSpPr>
          <p:cNvPr id="163" name="Google Shape;163;g258ff0f2407_0_166"/>
          <p:cNvSpPr txBox="1"/>
          <p:nvPr/>
        </p:nvSpPr>
        <p:spPr>
          <a:xfrm>
            <a:off x="2090050" y="6048000"/>
            <a:ext cx="583200" cy="255000"/>
          </a:xfrm>
          <a:prstGeom prst="rect">
            <a:avLst/>
          </a:prstGeom>
          <a:noFill/>
          <a:ln>
            <a:noFill/>
          </a:ln>
        </p:spPr>
        <p:txBody>
          <a:bodyPr anchorCtr="0" anchor="t" bIns="72850" lIns="72850" spcFirstLastPara="1" rIns="72850" wrap="square" tIns="72850">
            <a:spAutoFit/>
          </a:bodyPr>
          <a:lstStyle/>
          <a:p>
            <a:pPr indent="0" lvl="0" marL="0" marR="0" rtl="0" algn="l">
              <a:lnSpc>
                <a:spcPct val="170000"/>
              </a:lnSpc>
              <a:spcBef>
                <a:spcPts val="0"/>
              </a:spcBef>
              <a:spcAft>
                <a:spcPts val="0"/>
              </a:spcAft>
              <a:buClr>
                <a:srgbClr val="000000"/>
              </a:buClr>
              <a:buSzPts val="700"/>
              <a:buFont typeface="Arial"/>
              <a:buNone/>
            </a:pPr>
            <a:r>
              <a:rPr b="1" i="0" lang="en-GB" sz="700" u="none" cap="none" strike="noStrike">
                <a:solidFill>
                  <a:srgbClr val="EEEEEE"/>
                </a:solidFill>
                <a:latin typeface="Poppins"/>
                <a:ea typeface="Poppins"/>
                <a:cs typeface="Poppins"/>
                <a:sym typeface="Poppins"/>
              </a:rPr>
              <a:t>74%</a:t>
            </a:r>
            <a:endParaRPr b="0" i="0" sz="800" u="none" cap="none" strike="noStrike">
              <a:solidFill>
                <a:srgbClr val="EEEEEE"/>
              </a:solidFill>
              <a:latin typeface="Poppins"/>
              <a:ea typeface="Poppins"/>
              <a:cs typeface="Poppins"/>
              <a:sym typeface="Poppins"/>
            </a:endParaRPr>
          </a:p>
        </p:txBody>
      </p:sp>
      <p:sp>
        <p:nvSpPr>
          <p:cNvPr id="164" name="Google Shape;164;g258ff0f2407_0_166"/>
          <p:cNvSpPr txBox="1"/>
          <p:nvPr/>
        </p:nvSpPr>
        <p:spPr>
          <a:xfrm>
            <a:off x="314325" y="7496175"/>
            <a:ext cx="548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Poppins"/>
                <a:ea typeface="Poppins"/>
                <a:cs typeface="Poppins"/>
                <a:sym typeface="Poppins"/>
                <a:extLst>
                  <a:ext uri="http://customooxmlschemas.google.com/">
                    <go:slidesCustomData xmlns:go="http://customooxmlschemas.google.com/" textRoundtripDataId="42"/>
                  </a:ext>
                </a:extLst>
              </a:rPr>
              <a:t>Private investors express their interest in buying crypto</a:t>
            </a:r>
            <a:endParaRPr b="1" i="0" sz="1400" u="none" cap="none" strike="noStrike">
              <a:solidFill>
                <a:schemeClr val="lt1"/>
              </a:solidFill>
              <a:latin typeface="Poppins"/>
              <a:ea typeface="Poppins"/>
              <a:cs typeface="Poppins"/>
              <a:sym typeface="Poppins"/>
            </a:endParaRPr>
          </a:p>
        </p:txBody>
      </p:sp>
      <p:pic>
        <p:nvPicPr>
          <p:cNvPr id="165" name="Google Shape;165;g258ff0f2407_0_166"/>
          <p:cNvPicPr preferRelativeResize="0"/>
          <p:nvPr/>
        </p:nvPicPr>
        <p:blipFill rotWithShape="1">
          <a:blip r:embed="rId4">
            <a:alphaModFix/>
          </a:blip>
          <a:srcRect b="0" l="0" r="0" t="0"/>
          <a:stretch/>
        </p:blipFill>
        <p:spPr>
          <a:xfrm>
            <a:off x="161925" y="7921812"/>
            <a:ext cx="7129800" cy="20992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58ff0f2407_0_124"/>
          <p:cNvSpPr txBox="1"/>
          <p:nvPr/>
        </p:nvSpPr>
        <p:spPr>
          <a:xfrm>
            <a:off x="396000" y="2194549"/>
            <a:ext cx="6916500" cy="65853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700"/>
              </a:spcBef>
              <a:spcAft>
                <a:spcPts val="0"/>
              </a:spcAft>
              <a:buClr>
                <a:srgbClr val="000000"/>
              </a:buClr>
              <a:buSzPts val="1600"/>
              <a:buFont typeface="Arial"/>
              <a:buNone/>
            </a:pPr>
            <a:r>
              <a:rPr b="1" i="0" lang="en-GB" sz="1600" u="none" cap="none" strike="noStrike">
                <a:solidFill>
                  <a:schemeClr val="lt1"/>
                </a:solidFill>
                <a:latin typeface="Poppins"/>
                <a:ea typeface="Poppins"/>
                <a:cs typeface="Poppins"/>
                <a:sym typeface="Poppins"/>
              </a:rPr>
              <a:t>Traditional brands coming to Web3 and NFTs</a:t>
            </a:r>
            <a:endParaRPr b="1" i="0" sz="1600" u="none" cap="none" strike="noStrike">
              <a:solidFill>
                <a:schemeClr val="lt1"/>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chemeClr val="lt1"/>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chemeClr val="lt1"/>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rgbClr val="E8FF8C"/>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rgbClr val="E8FF8C"/>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rgbClr val="E8FF8C"/>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rgbClr val="E8FF8C"/>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rgbClr val="E8FF8C"/>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rgbClr val="E8FF8C"/>
              </a:solidFill>
              <a:latin typeface="Poppins"/>
              <a:ea typeface="Poppins"/>
              <a:cs typeface="Poppins"/>
              <a:sym typeface="Poppins"/>
            </a:endParaRPr>
          </a:p>
          <a:p>
            <a:pPr indent="0" lvl="0" marL="0" marR="0" rtl="0" algn="l">
              <a:lnSpc>
                <a:spcPct val="120000"/>
              </a:lnSpc>
              <a:spcBef>
                <a:spcPts val="700"/>
              </a:spcBef>
              <a:spcAft>
                <a:spcPts val="0"/>
              </a:spcAft>
              <a:buClr>
                <a:schemeClr val="dk1"/>
              </a:buClr>
              <a:buSzPts val="1100"/>
              <a:buFont typeface="Arial"/>
              <a:buNone/>
            </a:pPr>
            <a:r>
              <a:t/>
            </a:r>
            <a:endParaRPr b="1" i="0" sz="1600" u="none" cap="none" strike="noStrike">
              <a:solidFill>
                <a:srgbClr val="EEEEEE"/>
              </a:solidFill>
              <a:latin typeface="Poppins"/>
              <a:ea typeface="Poppins"/>
              <a:cs typeface="Poppins"/>
              <a:sym typeface="Poppins"/>
            </a:endParaRPr>
          </a:p>
          <a:p>
            <a:pPr indent="0" lvl="0" marL="0" marR="0" rtl="0" algn="l">
              <a:lnSpc>
                <a:spcPct val="120000"/>
              </a:lnSpc>
              <a:spcBef>
                <a:spcPts val="700"/>
              </a:spcBef>
              <a:spcAft>
                <a:spcPts val="0"/>
              </a:spcAft>
              <a:buClr>
                <a:schemeClr val="dk1"/>
              </a:buClr>
              <a:buSzPts val="1100"/>
              <a:buFont typeface="Arial"/>
              <a:buNone/>
            </a:pPr>
            <a:r>
              <a:rPr b="0" i="0" lang="en-GB" sz="1400" u="none" cap="none" strike="noStrike">
                <a:solidFill>
                  <a:srgbClr val="EEEEEE"/>
                </a:solidFill>
                <a:latin typeface="Poppins"/>
                <a:ea typeface="Poppins"/>
                <a:cs typeface="Poppins"/>
                <a:sym typeface="Poppins"/>
              </a:rPr>
              <a:t>New use cases from the non-crypto space are creating more needs (tokenisation)</a:t>
            </a:r>
            <a:endParaRPr b="0" i="0" sz="1400" u="none" cap="none" strike="noStrike">
              <a:solidFill>
                <a:srgbClr val="E8FF8C"/>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t/>
            </a:r>
            <a:endParaRPr b="1" i="0" sz="1600" u="none" cap="none" strike="noStrike">
              <a:solidFill>
                <a:srgbClr val="E8FF8C"/>
              </a:solidFill>
              <a:latin typeface="Poppins"/>
              <a:ea typeface="Poppins"/>
              <a:cs typeface="Poppins"/>
              <a:sym typeface="Poppins"/>
            </a:endParaRPr>
          </a:p>
          <a:p>
            <a:pPr indent="0" lvl="0" marL="0" marR="0" rtl="0" algn="l">
              <a:lnSpc>
                <a:spcPct val="120000"/>
              </a:lnSpc>
              <a:spcBef>
                <a:spcPts val="700"/>
              </a:spcBef>
              <a:spcAft>
                <a:spcPts val="0"/>
              </a:spcAft>
              <a:buClr>
                <a:srgbClr val="000000"/>
              </a:buClr>
              <a:buSzPts val="1600"/>
              <a:buFont typeface="Arial"/>
              <a:buNone/>
            </a:pPr>
            <a:r>
              <a:rPr b="0" i="0" lang="en-GB" sz="1400" u="none" cap="none" strike="noStrike">
                <a:solidFill>
                  <a:schemeClr val="lt1"/>
                </a:solidFill>
                <a:latin typeface="Poppins"/>
                <a:ea typeface="Poppins"/>
                <a:cs typeface="Poppins"/>
                <a:sym typeface="Poppins"/>
              </a:rPr>
              <a:t>With around 10,000 active tokens and multiple use cases, we appreciate that navigating this new asset class can be overwhelming. </a:t>
            </a:r>
            <a:r>
              <a:rPr b="1" i="0" lang="en-GB" sz="1400" u="none" cap="none" strike="noStrike">
                <a:solidFill>
                  <a:schemeClr val="lt1"/>
                </a:solidFill>
                <a:latin typeface="Poppins"/>
                <a:ea typeface="Poppins"/>
                <a:cs typeface="Poppins"/>
                <a:sym typeface="Poppins"/>
              </a:rPr>
              <a:t>At Trakx we offer a straightforward way to invest in thematic crypto baskets</a:t>
            </a:r>
            <a:endParaRPr b="1" i="0" sz="1400" u="none" cap="none" strike="noStrike">
              <a:solidFill>
                <a:schemeClr val="lt1"/>
              </a:solidFill>
              <a:latin typeface="Poppins"/>
              <a:ea typeface="Poppins"/>
              <a:cs typeface="Poppins"/>
              <a:sym typeface="Poppins"/>
            </a:endParaRPr>
          </a:p>
          <a:p>
            <a:pPr indent="0" lvl="0" marL="457200" marR="0" rtl="0" algn="l">
              <a:lnSpc>
                <a:spcPct val="120000"/>
              </a:lnSpc>
              <a:spcBef>
                <a:spcPts val="70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EEEE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EEEEE"/>
              </a:solidFill>
              <a:latin typeface="Arial"/>
              <a:ea typeface="Arial"/>
              <a:cs typeface="Arial"/>
              <a:sym typeface="Arial"/>
            </a:endParaRPr>
          </a:p>
        </p:txBody>
      </p:sp>
      <p:sp>
        <p:nvSpPr>
          <p:cNvPr id="171" name="Google Shape;171;g258ff0f2407_0_124"/>
          <p:cNvSpPr/>
          <p:nvPr/>
        </p:nvSpPr>
        <p:spPr>
          <a:xfrm>
            <a:off x="432000" y="1440000"/>
            <a:ext cx="6248400" cy="73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EEEEEE"/>
                </a:solidFill>
                <a:latin typeface="Poppins"/>
                <a:ea typeface="Poppins"/>
                <a:cs typeface="Poppins"/>
                <a:sym typeface="Poppins"/>
              </a:rPr>
              <a:t>Digital assets adoption</a:t>
            </a:r>
            <a:endParaRPr b="1" i="0" sz="3000" u="none" cap="none" strike="noStrike">
              <a:solidFill>
                <a:srgbClr val="EEEEEE"/>
              </a:solidFill>
              <a:latin typeface="Poppins"/>
              <a:ea typeface="Poppins"/>
              <a:cs typeface="Poppins"/>
              <a:sym typeface="Poppins"/>
            </a:endParaRPr>
          </a:p>
        </p:txBody>
      </p:sp>
      <p:grpSp>
        <p:nvGrpSpPr>
          <p:cNvPr id="172" name="Google Shape;172;g258ff0f2407_0_124"/>
          <p:cNvGrpSpPr/>
          <p:nvPr/>
        </p:nvGrpSpPr>
        <p:grpSpPr>
          <a:xfrm>
            <a:off x="655269" y="3161142"/>
            <a:ext cx="6116921" cy="2360474"/>
            <a:chOff x="524875" y="2852925"/>
            <a:chExt cx="9587650" cy="4038450"/>
          </a:xfrm>
        </p:grpSpPr>
        <p:pic>
          <p:nvPicPr>
            <p:cNvPr id="173" name="Google Shape;173;g258ff0f2407_0_124">
              <a:hlinkClick r:id="rId3"/>
            </p:cNvPr>
            <p:cNvPicPr preferRelativeResize="0"/>
            <p:nvPr/>
          </p:nvPicPr>
          <p:blipFill rotWithShape="1">
            <a:blip r:embed="rId4">
              <a:alphaModFix/>
            </a:blip>
            <a:srcRect b="0" l="0" r="0" t="0"/>
            <a:stretch/>
          </p:blipFill>
          <p:spPr>
            <a:xfrm>
              <a:off x="1819301" y="3874652"/>
              <a:ext cx="939936" cy="631828"/>
            </a:xfrm>
            <a:prstGeom prst="rect">
              <a:avLst/>
            </a:prstGeom>
            <a:noFill/>
            <a:ln>
              <a:noFill/>
            </a:ln>
          </p:spPr>
        </p:pic>
        <p:pic>
          <p:nvPicPr>
            <p:cNvPr id="174" name="Google Shape;174;g258ff0f2407_0_124">
              <a:hlinkClick r:id="rId5"/>
            </p:cNvPr>
            <p:cNvPicPr preferRelativeResize="0"/>
            <p:nvPr/>
          </p:nvPicPr>
          <p:blipFill rotWithShape="1">
            <a:blip r:embed="rId6">
              <a:alphaModFix/>
            </a:blip>
            <a:srcRect b="0" l="0" r="0" t="0"/>
            <a:stretch/>
          </p:blipFill>
          <p:spPr>
            <a:xfrm>
              <a:off x="1999110" y="2852925"/>
              <a:ext cx="863414" cy="861798"/>
            </a:xfrm>
            <a:prstGeom prst="rect">
              <a:avLst/>
            </a:prstGeom>
            <a:noFill/>
            <a:ln>
              <a:noFill/>
            </a:ln>
          </p:spPr>
        </p:pic>
        <p:pic>
          <p:nvPicPr>
            <p:cNvPr id="175" name="Google Shape;175;g258ff0f2407_0_124">
              <a:hlinkClick r:id="rId7"/>
            </p:cNvPr>
            <p:cNvPicPr preferRelativeResize="0"/>
            <p:nvPr/>
          </p:nvPicPr>
          <p:blipFill rotWithShape="1">
            <a:blip r:embed="rId8">
              <a:alphaModFix/>
            </a:blip>
            <a:srcRect b="0" l="0" r="0" t="0"/>
            <a:stretch/>
          </p:blipFill>
          <p:spPr>
            <a:xfrm>
              <a:off x="9146976" y="5054764"/>
              <a:ext cx="677875" cy="722975"/>
            </a:xfrm>
            <a:prstGeom prst="rect">
              <a:avLst/>
            </a:prstGeom>
            <a:noFill/>
            <a:ln>
              <a:noFill/>
            </a:ln>
          </p:spPr>
        </p:pic>
        <p:pic>
          <p:nvPicPr>
            <p:cNvPr id="176" name="Google Shape;176;g258ff0f2407_0_124">
              <a:hlinkClick r:id="rId9"/>
            </p:cNvPr>
            <p:cNvPicPr preferRelativeResize="0"/>
            <p:nvPr/>
          </p:nvPicPr>
          <p:blipFill rotWithShape="1">
            <a:blip r:embed="rId10">
              <a:alphaModFix/>
            </a:blip>
            <a:srcRect b="0" l="0" r="0" t="0"/>
            <a:stretch/>
          </p:blipFill>
          <p:spPr>
            <a:xfrm>
              <a:off x="2417709" y="4770814"/>
              <a:ext cx="720896" cy="308939"/>
            </a:xfrm>
            <a:prstGeom prst="rect">
              <a:avLst/>
            </a:prstGeom>
            <a:noFill/>
            <a:ln>
              <a:noFill/>
            </a:ln>
          </p:spPr>
        </p:pic>
        <p:pic>
          <p:nvPicPr>
            <p:cNvPr id="177" name="Google Shape;177;g258ff0f2407_0_124">
              <a:hlinkClick r:id="rId11"/>
            </p:cNvPr>
            <p:cNvPicPr preferRelativeResize="0"/>
            <p:nvPr/>
          </p:nvPicPr>
          <p:blipFill rotWithShape="1">
            <a:blip r:embed="rId12">
              <a:alphaModFix/>
            </a:blip>
            <a:srcRect b="0" l="0" r="0" t="0"/>
            <a:stretch/>
          </p:blipFill>
          <p:spPr>
            <a:xfrm>
              <a:off x="8909479" y="5963100"/>
              <a:ext cx="1114846" cy="587312"/>
            </a:xfrm>
            <a:prstGeom prst="rect">
              <a:avLst/>
            </a:prstGeom>
            <a:noFill/>
            <a:ln>
              <a:noFill/>
            </a:ln>
          </p:spPr>
        </p:pic>
        <p:pic>
          <p:nvPicPr>
            <p:cNvPr id="178" name="Google Shape;178;g258ff0f2407_0_124">
              <a:hlinkClick r:id="rId13"/>
            </p:cNvPr>
            <p:cNvPicPr preferRelativeResize="0"/>
            <p:nvPr/>
          </p:nvPicPr>
          <p:blipFill rotWithShape="1">
            <a:blip r:embed="rId14">
              <a:alphaModFix/>
            </a:blip>
            <a:srcRect b="0" l="0" r="0" t="0"/>
            <a:stretch/>
          </p:blipFill>
          <p:spPr>
            <a:xfrm>
              <a:off x="662985" y="4011243"/>
              <a:ext cx="677875" cy="432623"/>
            </a:xfrm>
            <a:prstGeom prst="rect">
              <a:avLst/>
            </a:prstGeom>
            <a:noFill/>
            <a:ln>
              <a:noFill/>
            </a:ln>
          </p:spPr>
        </p:pic>
        <p:pic>
          <p:nvPicPr>
            <p:cNvPr id="179" name="Google Shape;179;g258ff0f2407_0_124">
              <a:hlinkClick r:id="rId15"/>
            </p:cNvPr>
            <p:cNvPicPr preferRelativeResize="0"/>
            <p:nvPr/>
          </p:nvPicPr>
          <p:blipFill rotWithShape="1">
            <a:blip r:embed="rId16">
              <a:alphaModFix/>
            </a:blip>
            <a:srcRect b="0" l="0" r="0" t="0"/>
            <a:stretch/>
          </p:blipFill>
          <p:spPr>
            <a:xfrm>
              <a:off x="5956425" y="5129786"/>
              <a:ext cx="720895" cy="876944"/>
            </a:xfrm>
            <a:prstGeom prst="rect">
              <a:avLst/>
            </a:prstGeom>
            <a:noFill/>
            <a:ln>
              <a:noFill/>
            </a:ln>
          </p:spPr>
        </p:pic>
        <p:pic>
          <p:nvPicPr>
            <p:cNvPr id="180" name="Google Shape;180;g258ff0f2407_0_124">
              <a:hlinkClick r:id="rId17"/>
            </p:cNvPr>
            <p:cNvPicPr preferRelativeResize="0"/>
            <p:nvPr/>
          </p:nvPicPr>
          <p:blipFill rotWithShape="1">
            <a:blip r:embed="rId18">
              <a:alphaModFix/>
            </a:blip>
            <a:srcRect b="26818" l="0" r="0" t="27454"/>
            <a:stretch/>
          </p:blipFill>
          <p:spPr>
            <a:xfrm>
              <a:off x="7263934" y="6444435"/>
              <a:ext cx="1220936" cy="309839"/>
            </a:xfrm>
            <a:prstGeom prst="rect">
              <a:avLst/>
            </a:prstGeom>
            <a:noFill/>
            <a:ln>
              <a:noFill/>
            </a:ln>
          </p:spPr>
        </p:pic>
        <p:pic>
          <p:nvPicPr>
            <p:cNvPr id="181" name="Google Shape;181;g258ff0f2407_0_124">
              <a:hlinkClick r:id="rId19"/>
            </p:cNvPr>
            <p:cNvPicPr preferRelativeResize="0"/>
            <p:nvPr/>
          </p:nvPicPr>
          <p:blipFill rotWithShape="1">
            <a:blip r:embed="rId20">
              <a:alphaModFix/>
            </a:blip>
            <a:srcRect b="0" l="0" r="0" t="0"/>
            <a:stretch/>
          </p:blipFill>
          <p:spPr>
            <a:xfrm>
              <a:off x="8788574" y="2935769"/>
              <a:ext cx="1220951" cy="1060220"/>
            </a:xfrm>
            <a:prstGeom prst="rect">
              <a:avLst/>
            </a:prstGeom>
            <a:noFill/>
            <a:ln>
              <a:noFill/>
            </a:ln>
          </p:spPr>
        </p:pic>
        <p:pic>
          <p:nvPicPr>
            <p:cNvPr id="182" name="Google Shape;182;g258ff0f2407_0_124">
              <a:hlinkClick r:id="rId21"/>
            </p:cNvPr>
            <p:cNvPicPr preferRelativeResize="0"/>
            <p:nvPr/>
          </p:nvPicPr>
          <p:blipFill rotWithShape="1">
            <a:blip r:embed="rId22">
              <a:alphaModFix/>
            </a:blip>
            <a:srcRect b="0" l="0" r="0" t="0"/>
            <a:stretch/>
          </p:blipFill>
          <p:spPr>
            <a:xfrm>
              <a:off x="786510" y="2995183"/>
              <a:ext cx="720896" cy="706163"/>
            </a:xfrm>
            <a:prstGeom prst="rect">
              <a:avLst/>
            </a:prstGeom>
            <a:noFill/>
            <a:ln>
              <a:noFill/>
            </a:ln>
          </p:spPr>
        </p:pic>
        <p:pic>
          <p:nvPicPr>
            <p:cNvPr id="183" name="Google Shape;183;g258ff0f2407_0_124">
              <a:hlinkClick r:id="rId23"/>
            </p:cNvPr>
            <p:cNvPicPr preferRelativeResize="0"/>
            <p:nvPr/>
          </p:nvPicPr>
          <p:blipFill rotWithShape="1">
            <a:blip r:embed="rId24">
              <a:alphaModFix/>
            </a:blip>
            <a:srcRect b="38591" l="0" r="0" t="35687"/>
            <a:stretch/>
          </p:blipFill>
          <p:spPr>
            <a:xfrm>
              <a:off x="524875" y="5271672"/>
              <a:ext cx="1691267" cy="429264"/>
            </a:xfrm>
            <a:prstGeom prst="rect">
              <a:avLst/>
            </a:prstGeom>
            <a:noFill/>
            <a:ln>
              <a:noFill/>
            </a:ln>
          </p:spPr>
        </p:pic>
        <p:pic>
          <p:nvPicPr>
            <p:cNvPr id="184" name="Google Shape;184;g258ff0f2407_0_124">
              <a:hlinkClick r:id="rId25"/>
            </p:cNvPr>
            <p:cNvPicPr preferRelativeResize="0"/>
            <p:nvPr/>
          </p:nvPicPr>
          <p:blipFill rotWithShape="1">
            <a:blip r:embed="rId26">
              <a:alphaModFix/>
            </a:blip>
            <a:srcRect b="0" l="0" r="0" t="0"/>
            <a:stretch/>
          </p:blipFill>
          <p:spPr>
            <a:xfrm>
              <a:off x="669643" y="4480694"/>
              <a:ext cx="1356649" cy="647118"/>
            </a:xfrm>
            <a:prstGeom prst="rect">
              <a:avLst/>
            </a:prstGeom>
            <a:noFill/>
            <a:ln>
              <a:noFill/>
            </a:ln>
          </p:spPr>
        </p:pic>
        <p:pic>
          <p:nvPicPr>
            <p:cNvPr id="185" name="Google Shape;185;g258ff0f2407_0_124">
              <a:hlinkClick r:id="rId27"/>
            </p:cNvPr>
            <p:cNvPicPr preferRelativeResize="0"/>
            <p:nvPr/>
          </p:nvPicPr>
          <p:blipFill rotWithShape="1">
            <a:blip r:embed="rId28">
              <a:alphaModFix/>
            </a:blip>
            <a:srcRect b="0" l="0" r="0" t="0"/>
            <a:stretch/>
          </p:blipFill>
          <p:spPr>
            <a:xfrm>
              <a:off x="5240193" y="6046918"/>
              <a:ext cx="1220950" cy="844457"/>
            </a:xfrm>
            <a:prstGeom prst="rect">
              <a:avLst/>
            </a:prstGeom>
            <a:noFill/>
            <a:ln>
              <a:noFill/>
            </a:ln>
          </p:spPr>
        </p:pic>
        <p:pic>
          <p:nvPicPr>
            <p:cNvPr id="186" name="Google Shape;186;g258ff0f2407_0_124">
              <a:hlinkClick r:id="rId29"/>
            </p:cNvPr>
            <p:cNvPicPr preferRelativeResize="0"/>
            <p:nvPr/>
          </p:nvPicPr>
          <p:blipFill rotWithShape="1">
            <a:blip r:embed="rId30">
              <a:alphaModFix/>
            </a:blip>
            <a:srcRect b="30847" l="0" r="0" t="29013"/>
            <a:stretch/>
          </p:blipFill>
          <p:spPr>
            <a:xfrm>
              <a:off x="2674343" y="6186842"/>
              <a:ext cx="939940" cy="372296"/>
            </a:xfrm>
            <a:prstGeom prst="rect">
              <a:avLst/>
            </a:prstGeom>
            <a:noFill/>
            <a:ln>
              <a:noFill/>
            </a:ln>
          </p:spPr>
        </p:pic>
        <p:pic>
          <p:nvPicPr>
            <p:cNvPr id="187" name="Google Shape;187;g258ff0f2407_0_124">
              <a:hlinkClick r:id="rId31"/>
            </p:cNvPr>
            <p:cNvPicPr preferRelativeResize="0"/>
            <p:nvPr/>
          </p:nvPicPr>
          <p:blipFill rotWithShape="1">
            <a:blip r:embed="rId32">
              <a:alphaModFix/>
            </a:blip>
            <a:srcRect b="15222" l="19795" r="19704" t="15110"/>
            <a:stretch/>
          </p:blipFill>
          <p:spPr>
            <a:xfrm>
              <a:off x="3704227" y="5213381"/>
              <a:ext cx="1125437" cy="508708"/>
            </a:xfrm>
            <a:prstGeom prst="rect">
              <a:avLst/>
            </a:prstGeom>
            <a:noFill/>
            <a:ln>
              <a:noFill/>
            </a:ln>
          </p:spPr>
        </p:pic>
        <p:pic>
          <p:nvPicPr>
            <p:cNvPr id="188" name="Google Shape;188;g258ff0f2407_0_124">
              <a:hlinkClick r:id="rId33"/>
            </p:cNvPr>
            <p:cNvPicPr preferRelativeResize="0"/>
            <p:nvPr/>
          </p:nvPicPr>
          <p:blipFill rotWithShape="1">
            <a:blip r:embed="rId34">
              <a:alphaModFix/>
            </a:blip>
            <a:srcRect b="20875" l="26424" r="26826" t="24291"/>
            <a:stretch/>
          </p:blipFill>
          <p:spPr>
            <a:xfrm>
              <a:off x="6257147" y="2941236"/>
              <a:ext cx="720886" cy="625989"/>
            </a:xfrm>
            <a:prstGeom prst="rect">
              <a:avLst/>
            </a:prstGeom>
            <a:noFill/>
            <a:ln>
              <a:noFill/>
            </a:ln>
          </p:spPr>
        </p:pic>
        <p:pic>
          <p:nvPicPr>
            <p:cNvPr id="189" name="Google Shape;189;g258ff0f2407_0_124">
              <a:hlinkClick r:id="rId35"/>
            </p:cNvPr>
            <p:cNvPicPr preferRelativeResize="0"/>
            <p:nvPr/>
          </p:nvPicPr>
          <p:blipFill rotWithShape="1">
            <a:blip r:embed="rId36">
              <a:alphaModFix/>
            </a:blip>
            <a:srcRect b="0" l="0" r="0" t="0"/>
            <a:stretch/>
          </p:blipFill>
          <p:spPr>
            <a:xfrm>
              <a:off x="5096637" y="4783724"/>
              <a:ext cx="644334" cy="644597"/>
            </a:xfrm>
            <a:prstGeom prst="rect">
              <a:avLst/>
            </a:prstGeom>
            <a:noFill/>
            <a:ln>
              <a:noFill/>
            </a:ln>
          </p:spPr>
        </p:pic>
        <p:pic>
          <p:nvPicPr>
            <p:cNvPr id="190" name="Google Shape;190;g258ff0f2407_0_124">
              <a:hlinkClick r:id="rId37"/>
            </p:cNvPr>
            <p:cNvPicPr preferRelativeResize="0"/>
            <p:nvPr/>
          </p:nvPicPr>
          <p:blipFill rotWithShape="1">
            <a:blip r:embed="rId38">
              <a:alphaModFix/>
            </a:blip>
            <a:srcRect b="0" l="0" r="0" t="0"/>
            <a:stretch/>
          </p:blipFill>
          <p:spPr>
            <a:xfrm>
              <a:off x="3287919" y="4192932"/>
              <a:ext cx="1114830" cy="727952"/>
            </a:xfrm>
            <a:prstGeom prst="rect">
              <a:avLst/>
            </a:prstGeom>
            <a:noFill/>
            <a:ln>
              <a:noFill/>
            </a:ln>
          </p:spPr>
        </p:pic>
        <p:pic>
          <p:nvPicPr>
            <p:cNvPr id="191" name="Google Shape;191;g258ff0f2407_0_124">
              <a:hlinkClick r:id="rId39"/>
            </p:cNvPr>
            <p:cNvPicPr preferRelativeResize="0"/>
            <p:nvPr/>
          </p:nvPicPr>
          <p:blipFill rotWithShape="1">
            <a:blip r:embed="rId40">
              <a:alphaModFix/>
            </a:blip>
            <a:srcRect b="0" l="0" r="0" t="0"/>
            <a:stretch/>
          </p:blipFill>
          <p:spPr>
            <a:xfrm>
              <a:off x="7212267" y="2913591"/>
              <a:ext cx="1356667" cy="1004160"/>
            </a:xfrm>
            <a:prstGeom prst="rect">
              <a:avLst/>
            </a:prstGeom>
            <a:noFill/>
            <a:ln>
              <a:noFill/>
            </a:ln>
          </p:spPr>
        </p:pic>
        <p:pic>
          <p:nvPicPr>
            <p:cNvPr id="192" name="Google Shape;192;g258ff0f2407_0_124">
              <a:hlinkClick r:id="rId41"/>
            </p:cNvPr>
            <p:cNvPicPr preferRelativeResize="0"/>
            <p:nvPr/>
          </p:nvPicPr>
          <p:blipFill rotWithShape="1">
            <a:blip r:embed="rId42">
              <a:alphaModFix/>
            </a:blip>
            <a:srcRect b="0" l="0" r="0" t="0"/>
            <a:stretch/>
          </p:blipFill>
          <p:spPr>
            <a:xfrm>
              <a:off x="770479" y="5933326"/>
              <a:ext cx="720890" cy="472749"/>
            </a:xfrm>
            <a:prstGeom prst="rect">
              <a:avLst/>
            </a:prstGeom>
            <a:noFill/>
            <a:ln>
              <a:noFill/>
            </a:ln>
          </p:spPr>
        </p:pic>
        <p:pic>
          <p:nvPicPr>
            <p:cNvPr id="193" name="Google Shape;193;g258ff0f2407_0_124">
              <a:hlinkClick r:id="rId43"/>
            </p:cNvPr>
            <p:cNvPicPr preferRelativeResize="0"/>
            <p:nvPr/>
          </p:nvPicPr>
          <p:blipFill rotWithShape="1">
            <a:blip r:embed="rId44">
              <a:alphaModFix/>
            </a:blip>
            <a:srcRect b="0" l="0" r="0" t="0"/>
            <a:stretch/>
          </p:blipFill>
          <p:spPr>
            <a:xfrm>
              <a:off x="3552095" y="2994275"/>
              <a:ext cx="826894" cy="844442"/>
            </a:xfrm>
            <a:prstGeom prst="rect">
              <a:avLst/>
            </a:prstGeom>
            <a:noFill/>
            <a:ln>
              <a:noFill/>
            </a:ln>
          </p:spPr>
        </p:pic>
        <p:pic>
          <p:nvPicPr>
            <p:cNvPr id="194" name="Google Shape;194;g258ff0f2407_0_124">
              <a:hlinkClick r:id="rId45"/>
            </p:cNvPr>
            <p:cNvPicPr preferRelativeResize="0"/>
            <p:nvPr/>
          </p:nvPicPr>
          <p:blipFill rotWithShape="1">
            <a:blip r:embed="rId46">
              <a:alphaModFix/>
            </a:blip>
            <a:srcRect b="0" l="0" r="0" t="0"/>
            <a:stretch/>
          </p:blipFill>
          <p:spPr>
            <a:xfrm>
              <a:off x="3946852" y="5814717"/>
              <a:ext cx="992274" cy="979265"/>
            </a:xfrm>
            <a:prstGeom prst="rect">
              <a:avLst/>
            </a:prstGeom>
            <a:noFill/>
            <a:ln>
              <a:noFill/>
            </a:ln>
          </p:spPr>
        </p:pic>
        <p:pic>
          <p:nvPicPr>
            <p:cNvPr id="195" name="Google Shape;195;g258ff0f2407_0_124">
              <a:hlinkClick r:id="rId47"/>
            </p:cNvPr>
            <p:cNvPicPr preferRelativeResize="0"/>
            <p:nvPr/>
          </p:nvPicPr>
          <p:blipFill rotWithShape="1">
            <a:blip r:embed="rId48">
              <a:alphaModFix/>
            </a:blip>
            <a:srcRect b="0" l="0" r="0" t="0"/>
            <a:stretch/>
          </p:blipFill>
          <p:spPr>
            <a:xfrm>
              <a:off x="5026718" y="3074214"/>
              <a:ext cx="720894" cy="614420"/>
            </a:xfrm>
            <a:prstGeom prst="rect">
              <a:avLst/>
            </a:prstGeom>
            <a:noFill/>
            <a:ln>
              <a:noFill/>
            </a:ln>
          </p:spPr>
        </p:pic>
        <p:pic>
          <p:nvPicPr>
            <p:cNvPr id="196" name="Google Shape;196;g258ff0f2407_0_124">
              <a:hlinkClick r:id="rId49"/>
            </p:cNvPr>
            <p:cNvPicPr preferRelativeResize="0"/>
            <p:nvPr/>
          </p:nvPicPr>
          <p:blipFill rotWithShape="1">
            <a:blip r:embed="rId50">
              <a:alphaModFix/>
            </a:blip>
            <a:srcRect b="26259" l="0" r="0" t="20355"/>
            <a:stretch/>
          </p:blipFill>
          <p:spPr>
            <a:xfrm>
              <a:off x="8997698" y="4235694"/>
              <a:ext cx="1114827" cy="587310"/>
            </a:xfrm>
            <a:prstGeom prst="rect">
              <a:avLst/>
            </a:prstGeom>
            <a:noFill/>
            <a:ln>
              <a:noFill/>
            </a:ln>
          </p:spPr>
        </p:pic>
        <p:pic>
          <p:nvPicPr>
            <p:cNvPr id="197" name="Google Shape;197;g258ff0f2407_0_124">
              <a:hlinkClick r:id="rId51"/>
            </p:cNvPr>
            <p:cNvPicPr preferRelativeResize="0"/>
            <p:nvPr/>
          </p:nvPicPr>
          <p:blipFill rotWithShape="1">
            <a:blip r:embed="rId52">
              <a:alphaModFix/>
            </a:blip>
            <a:srcRect b="38058" l="0" r="0" t="39192"/>
            <a:stretch/>
          </p:blipFill>
          <p:spPr>
            <a:xfrm>
              <a:off x="4556327" y="4179202"/>
              <a:ext cx="1691269" cy="379643"/>
            </a:xfrm>
            <a:prstGeom prst="rect">
              <a:avLst/>
            </a:prstGeom>
            <a:noFill/>
            <a:ln>
              <a:noFill/>
            </a:ln>
          </p:spPr>
        </p:pic>
        <p:pic>
          <p:nvPicPr>
            <p:cNvPr id="198" name="Google Shape;198;g258ff0f2407_0_124">
              <a:hlinkClick r:id="rId53"/>
            </p:cNvPr>
            <p:cNvPicPr preferRelativeResize="0"/>
            <p:nvPr/>
          </p:nvPicPr>
          <p:blipFill rotWithShape="1">
            <a:blip r:embed="rId54">
              <a:alphaModFix/>
            </a:blip>
            <a:srcRect b="0" l="24929" r="23056" t="0"/>
            <a:stretch/>
          </p:blipFill>
          <p:spPr>
            <a:xfrm>
              <a:off x="2499660" y="4938061"/>
              <a:ext cx="939940" cy="1337595"/>
            </a:xfrm>
            <a:prstGeom prst="rect">
              <a:avLst/>
            </a:prstGeom>
            <a:noFill/>
            <a:ln>
              <a:noFill/>
            </a:ln>
          </p:spPr>
        </p:pic>
        <p:pic>
          <p:nvPicPr>
            <p:cNvPr id="199" name="Google Shape;199;g258ff0f2407_0_124">
              <a:hlinkClick r:id="rId55"/>
            </p:cNvPr>
            <p:cNvPicPr preferRelativeResize="0"/>
            <p:nvPr/>
          </p:nvPicPr>
          <p:blipFill rotWithShape="1">
            <a:blip r:embed="rId56">
              <a:alphaModFix/>
            </a:blip>
            <a:srcRect b="0" l="0" r="60126" t="0"/>
            <a:stretch/>
          </p:blipFill>
          <p:spPr>
            <a:xfrm>
              <a:off x="6749165" y="4474559"/>
              <a:ext cx="677870" cy="640904"/>
            </a:xfrm>
            <a:prstGeom prst="rect">
              <a:avLst/>
            </a:prstGeom>
            <a:noFill/>
            <a:ln>
              <a:noFill/>
            </a:ln>
          </p:spPr>
        </p:pic>
        <p:pic>
          <p:nvPicPr>
            <p:cNvPr id="200" name="Google Shape;200;g258ff0f2407_0_124">
              <a:hlinkClick r:id="rId57"/>
            </p:cNvPr>
            <p:cNvPicPr preferRelativeResize="0"/>
            <p:nvPr/>
          </p:nvPicPr>
          <p:blipFill rotWithShape="1">
            <a:blip r:embed="rId58">
              <a:alphaModFix/>
            </a:blip>
            <a:srcRect b="0" l="0" r="0" t="0"/>
            <a:stretch/>
          </p:blipFill>
          <p:spPr>
            <a:xfrm>
              <a:off x="6382366" y="3625821"/>
              <a:ext cx="1739709" cy="975200"/>
            </a:xfrm>
            <a:prstGeom prst="rect">
              <a:avLst/>
            </a:prstGeom>
            <a:noFill/>
            <a:ln>
              <a:noFill/>
            </a:ln>
          </p:spPr>
        </p:pic>
        <p:pic>
          <p:nvPicPr>
            <p:cNvPr id="201" name="Google Shape;201;g258ff0f2407_0_124">
              <a:hlinkClick r:id="rId59"/>
            </p:cNvPr>
            <p:cNvPicPr preferRelativeResize="0"/>
            <p:nvPr/>
          </p:nvPicPr>
          <p:blipFill rotWithShape="1">
            <a:blip r:embed="rId60">
              <a:alphaModFix/>
            </a:blip>
            <a:srcRect b="0" l="0" r="0" t="0"/>
            <a:stretch/>
          </p:blipFill>
          <p:spPr>
            <a:xfrm>
              <a:off x="7696927" y="4606543"/>
              <a:ext cx="863405" cy="309854"/>
            </a:xfrm>
            <a:prstGeom prst="rect">
              <a:avLst/>
            </a:prstGeom>
            <a:noFill/>
            <a:ln>
              <a:noFill/>
            </a:ln>
          </p:spPr>
        </p:pic>
        <p:pic>
          <p:nvPicPr>
            <p:cNvPr id="202" name="Google Shape;202;g258ff0f2407_0_124"/>
            <p:cNvPicPr preferRelativeResize="0"/>
            <p:nvPr/>
          </p:nvPicPr>
          <p:blipFill rotWithShape="1">
            <a:blip r:embed="rId61">
              <a:alphaModFix/>
            </a:blip>
            <a:srcRect b="0" l="0" r="0" t="0"/>
            <a:stretch/>
          </p:blipFill>
          <p:spPr>
            <a:xfrm>
              <a:off x="1150529" y="6112062"/>
              <a:ext cx="1691270" cy="667660"/>
            </a:xfrm>
            <a:prstGeom prst="rect">
              <a:avLst/>
            </a:prstGeom>
            <a:noFill/>
            <a:ln>
              <a:noFill/>
            </a:ln>
          </p:spPr>
        </p:pic>
        <p:pic>
          <p:nvPicPr>
            <p:cNvPr id="203" name="Google Shape;203;g258ff0f2407_0_124">
              <a:hlinkClick r:id="rId62"/>
            </p:cNvPr>
            <p:cNvPicPr preferRelativeResize="0"/>
            <p:nvPr/>
          </p:nvPicPr>
          <p:blipFill rotWithShape="1">
            <a:blip r:embed="rId63">
              <a:alphaModFix/>
            </a:blip>
            <a:srcRect b="0" l="0" r="0" t="0"/>
            <a:stretch/>
          </p:blipFill>
          <p:spPr>
            <a:xfrm>
              <a:off x="7283208" y="5662524"/>
              <a:ext cx="939940" cy="550772"/>
            </a:xfrm>
            <a:prstGeom prst="rect">
              <a:avLst/>
            </a:prstGeom>
            <a:noFill/>
            <a:ln>
              <a:noFill/>
            </a:ln>
          </p:spPr>
        </p:pic>
        <p:pic>
          <p:nvPicPr>
            <p:cNvPr id="204" name="Google Shape;204;g258ff0f2407_0_124">
              <a:hlinkClick r:id="rId64"/>
            </p:cNvPr>
            <p:cNvPicPr preferRelativeResize="0"/>
            <p:nvPr/>
          </p:nvPicPr>
          <p:blipFill rotWithShape="1">
            <a:blip r:embed="rId65">
              <a:alphaModFix/>
            </a:blip>
            <a:srcRect b="32087" l="0" r="0" t="33073"/>
            <a:stretch/>
          </p:blipFill>
          <p:spPr>
            <a:xfrm>
              <a:off x="6989875" y="5184033"/>
              <a:ext cx="1691305" cy="43617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